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363" r:id="rId2"/>
    <p:sldId id="333" r:id="rId3"/>
    <p:sldId id="317" r:id="rId4"/>
    <p:sldId id="308" r:id="rId5"/>
    <p:sldId id="364" r:id="rId6"/>
    <p:sldId id="322" r:id="rId7"/>
    <p:sldId id="365" r:id="rId8"/>
    <p:sldId id="318" r:id="rId9"/>
    <p:sldId id="336" r:id="rId10"/>
    <p:sldId id="339" r:id="rId11"/>
    <p:sldId id="343" r:id="rId12"/>
    <p:sldId id="344" r:id="rId13"/>
    <p:sldId id="349" r:id="rId14"/>
    <p:sldId id="362" r:id="rId15"/>
    <p:sldId id="311" r:id="rId16"/>
    <p:sldId id="313" r:id="rId17"/>
    <p:sldId id="316" r:id="rId18"/>
    <p:sldId id="366"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66" d="100"/>
          <a:sy n="66" d="100"/>
        </p:scale>
        <p:origin x="1330" y="3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FF3914-EEBA-4B25-9E77-8051891F4915}" type="datetimeFigureOut">
              <a:rPr lang="fr-BE" smtClean="0"/>
              <a:t>21-11-24</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DC8143-8319-44D0-8B98-52FA61A24A75}" type="slidenum">
              <a:rPr lang="fr-BE" smtClean="0"/>
              <a:t>‹N°›</a:t>
            </a:fld>
            <a:endParaRPr lang="fr-BE"/>
          </a:p>
        </p:txBody>
      </p:sp>
    </p:spTree>
    <p:extLst>
      <p:ext uri="{BB962C8B-B14F-4D97-AF65-F5344CB8AC3E}">
        <p14:creationId xmlns:p14="http://schemas.microsoft.com/office/powerpoint/2010/main" val="3578355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19A24-74AA-9FD5-7E20-4997DB73934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F365453-7D59-DC81-3724-9B447113E541}"/>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8CB154D4-8562-2F53-DE51-54C419450F5D}"/>
              </a:ext>
            </a:extLst>
          </p:cNvPr>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3617401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BE" dirty="0"/>
          </a:p>
        </p:txBody>
      </p:sp>
    </p:spTree>
    <p:extLst>
      <p:ext uri="{BB962C8B-B14F-4D97-AF65-F5344CB8AC3E}">
        <p14:creationId xmlns:p14="http://schemas.microsoft.com/office/powerpoint/2010/main" val="3479291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BE" dirty="0"/>
              <a:t>CLR :</a:t>
            </a:r>
            <a:r>
              <a:rPr lang="fr-BE" baseline="0" dirty="0"/>
              <a:t> </a:t>
            </a:r>
            <a:r>
              <a:rPr lang="fr-BE" baseline="0" dirty="0" err="1"/>
              <a:t>complete</a:t>
            </a:r>
            <a:r>
              <a:rPr lang="fr-BE" baseline="0" dirty="0"/>
              <a:t> </a:t>
            </a:r>
            <a:r>
              <a:rPr lang="fr-BE" baseline="0" dirty="0" err="1"/>
              <a:t>linear</a:t>
            </a:r>
            <a:r>
              <a:rPr lang="fr-BE" baseline="0" dirty="0"/>
              <a:t> </a:t>
            </a:r>
            <a:r>
              <a:rPr lang="fr-BE" baseline="0" dirty="0" err="1"/>
              <a:t>regression</a:t>
            </a:r>
            <a:endParaRPr lang="fr-BE" dirty="0"/>
          </a:p>
        </p:txBody>
      </p:sp>
    </p:spTree>
    <p:extLst>
      <p:ext uri="{BB962C8B-B14F-4D97-AF65-F5344CB8AC3E}">
        <p14:creationId xmlns:p14="http://schemas.microsoft.com/office/powerpoint/2010/main" val="507834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2051523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78190-DB9D-E78E-EC31-217AB0C2A94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D44521E-9016-6D29-A61E-564B24E4C3E1}"/>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A5E7C94B-7771-D074-60AB-27A74697A7A1}"/>
              </a:ext>
            </a:extLst>
          </p:cNvPr>
          <p:cNvSpPr>
            <a:spLocks noGrp="1"/>
          </p:cNvSpPr>
          <p:nvPr>
            <p:ph type="body" idx="1"/>
          </p:nvPr>
        </p:nvSpPr>
        <p:spPr/>
        <p:txBody>
          <a:bodyPr/>
          <a:lstStyle/>
          <a:p>
            <a:endParaRPr lang="fr-BE" dirty="0"/>
          </a:p>
        </p:txBody>
      </p:sp>
    </p:spTree>
    <p:extLst>
      <p:ext uri="{BB962C8B-B14F-4D97-AF65-F5344CB8AC3E}">
        <p14:creationId xmlns:p14="http://schemas.microsoft.com/office/powerpoint/2010/main" val="3354348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fld id="{B2136CCA-B153-4B97-A709-D0D938D4D5F6}" type="slidenum">
              <a:rPr lang="fr-BE" smtClean="0"/>
              <a:t>9</a:t>
            </a:fld>
            <a:endParaRPr lang="fr-BE"/>
          </a:p>
        </p:txBody>
      </p:sp>
    </p:spTree>
    <p:extLst>
      <p:ext uri="{BB962C8B-B14F-4D97-AF65-F5344CB8AC3E}">
        <p14:creationId xmlns:p14="http://schemas.microsoft.com/office/powerpoint/2010/main" val="2678840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fld id="{B2136CCA-B153-4B97-A709-D0D938D4D5F6}" type="slidenum">
              <a:rPr lang="fr-BE" smtClean="0"/>
              <a:t>10</a:t>
            </a:fld>
            <a:endParaRPr lang="fr-BE"/>
          </a:p>
        </p:txBody>
      </p:sp>
    </p:spTree>
    <p:extLst>
      <p:ext uri="{BB962C8B-B14F-4D97-AF65-F5344CB8AC3E}">
        <p14:creationId xmlns:p14="http://schemas.microsoft.com/office/powerpoint/2010/main" val="2356227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fld id="{B2136CCA-B153-4B97-A709-D0D938D4D5F6}" type="slidenum">
              <a:rPr lang="fr-BE" smtClean="0"/>
              <a:t>11</a:t>
            </a:fld>
            <a:endParaRPr lang="fr-BE"/>
          </a:p>
        </p:txBody>
      </p:sp>
    </p:spTree>
    <p:extLst>
      <p:ext uri="{BB962C8B-B14F-4D97-AF65-F5344CB8AC3E}">
        <p14:creationId xmlns:p14="http://schemas.microsoft.com/office/powerpoint/2010/main" val="3457255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fld id="{B2136CCA-B153-4B97-A709-D0D938D4D5F6}" type="slidenum">
              <a:rPr lang="fr-BE" smtClean="0"/>
              <a:t>12</a:t>
            </a:fld>
            <a:endParaRPr lang="fr-BE"/>
          </a:p>
        </p:txBody>
      </p:sp>
    </p:spTree>
    <p:extLst>
      <p:ext uri="{BB962C8B-B14F-4D97-AF65-F5344CB8AC3E}">
        <p14:creationId xmlns:p14="http://schemas.microsoft.com/office/powerpoint/2010/main" val="3527554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fld id="{B2136CCA-B153-4B97-A709-D0D938D4D5F6}" type="slidenum">
              <a:rPr lang="fr-BE" smtClean="0"/>
              <a:t>13</a:t>
            </a:fld>
            <a:endParaRPr lang="fr-BE"/>
          </a:p>
        </p:txBody>
      </p:sp>
    </p:spTree>
    <p:extLst>
      <p:ext uri="{BB962C8B-B14F-4D97-AF65-F5344CB8AC3E}">
        <p14:creationId xmlns:p14="http://schemas.microsoft.com/office/powerpoint/2010/main" val="2407849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fld id="{B2136CCA-B153-4B97-A709-D0D938D4D5F6}" type="slidenum">
              <a:rPr lang="fr-BE" smtClean="0"/>
              <a:t>14</a:t>
            </a:fld>
            <a:endParaRPr lang="fr-BE"/>
          </a:p>
        </p:txBody>
      </p:sp>
    </p:spTree>
    <p:extLst>
      <p:ext uri="{BB962C8B-B14F-4D97-AF65-F5344CB8AC3E}">
        <p14:creationId xmlns:p14="http://schemas.microsoft.com/office/powerpoint/2010/main" val="2626396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E13924-CDC9-BE61-E8EA-143373B5DC6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A6AFA73B-3FEE-024B-62DD-D0FFCCF968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458CB8E5-E794-8A6F-2797-B8BFAA5CA9CA}"/>
              </a:ext>
            </a:extLst>
          </p:cNvPr>
          <p:cNvSpPr>
            <a:spLocks noGrp="1"/>
          </p:cNvSpPr>
          <p:nvPr>
            <p:ph type="dt" sz="half" idx="10"/>
          </p:nvPr>
        </p:nvSpPr>
        <p:spPr/>
        <p:txBody>
          <a:bodyPr/>
          <a:lstStyle/>
          <a:p>
            <a:fld id="{AF27F8DC-30D3-463D-AB57-734A2F94D87F}" type="datetimeFigureOut">
              <a:rPr lang="fr-BE" smtClean="0"/>
              <a:t>21-11-24</a:t>
            </a:fld>
            <a:endParaRPr lang="fr-BE"/>
          </a:p>
        </p:txBody>
      </p:sp>
      <p:sp>
        <p:nvSpPr>
          <p:cNvPr id="5" name="Espace réservé du pied de page 4">
            <a:extLst>
              <a:ext uri="{FF2B5EF4-FFF2-40B4-BE49-F238E27FC236}">
                <a16:creationId xmlns:a16="http://schemas.microsoft.com/office/drawing/2014/main" id="{A55DD3B0-60E6-9B78-09AD-D319A75A8854}"/>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0D8848B1-27D5-2332-D770-6D754E63923F}"/>
              </a:ext>
            </a:extLst>
          </p:cNvPr>
          <p:cNvSpPr>
            <a:spLocks noGrp="1"/>
          </p:cNvSpPr>
          <p:nvPr>
            <p:ph type="sldNum" sz="quarter" idx="12"/>
          </p:nvPr>
        </p:nvSpPr>
        <p:spPr/>
        <p:txBody>
          <a:bodyPr/>
          <a:lstStyle/>
          <a:p>
            <a:fld id="{192FEBC8-B70E-40E0-96FB-96E138993903}" type="slidenum">
              <a:rPr lang="fr-BE" smtClean="0"/>
              <a:t>‹N°›</a:t>
            </a:fld>
            <a:endParaRPr lang="fr-BE"/>
          </a:p>
        </p:txBody>
      </p:sp>
    </p:spTree>
    <p:extLst>
      <p:ext uri="{BB962C8B-B14F-4D97-AF65-F5344CB8AC3E}">
        <p14:creationId xmlns:p14="http://schemas.microsoft.com/office/powerpoint/2010/main" val="690240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60F005-9B3B-F693-119E-CB81C6E07B04}"/>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1F214214-DBB9-BCA6-6926-8668763C9CA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BB84F88C-9F40-C9C9-1A80-B747EB13EF11}"/>
              </a:ext>
            </a:extLst>
          </p:cNvPr>
          <p:cNvSpPr>
            <a:spLocks noGrp="1"/>
          </p:cNvSpPr>
          <p:nvPr>
            <p:ph type="dt" sz="half" idx="10"/>
          </p:nvPr>
        </p:nvSpPr>
        <p:spPr/>
        <p:txBody>
          <a:bodyPr/>
          <a:lstStyle/>
          <a:p>
            <a:fld id="{AF27F8DC-30D3-463D-AB57-734A2F94D87F}" type="datetimeFigureOut">
              <a:rPr lang="fr-BE" smtClean="0"/>
              <a:t>21-11-24</a:t>
            </a:fld>
            <a:endParaRPr lang="fr-BE"/>
          </a:p>
        </p:txBody>
      </p:sp>
      <p:sp>
        <p:nvSpPr>
          <p:cNvPr id="5" name="Espace réservé du pied de page 4">
            <a:extLst>
              <a:ext uri="{FF2B5EF4-FFF2-40B4-BE49-F238E27FC236}">
                <a16:creationId xmlns:a16="http://schemas.microsoft.com/office/drawing/2014/main" id="{D678C91F-E7B1-E934-4D47-7939593300F5}"/>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CC110438-D7C1-19D1-957C-68955F181EF7}"/>
              </a:ext>
            </a:extLst>
          </p:cNvPr>
          <p:cNvSpPr>
            <a:spLocks noGrp="1"/>
          </p:cNvSpPr>
          <p:nvPr>
            <p:ph type="sldNum" sz="quarter" idx="12"/>
          </p:nvPr>
        </p:nvSpPr>
        <p:spPr/>
        <p:txBody>
          <a:bodyPr/>
          <a:lstStyle/>
          <a:p>
            <a:fld id="{192FEBC8-B70E-40E0-96FB-96E138993903}" type="slidenum">
              <a:rPr lang="fr-BE" smtClean="0"/>
              <a:t>‹N°›</a:t>
            </a:fld>
            <a:endParaRPr lang="fr-BE"/>
          </a:p>
        </p:txBody>
      </p:sp>
    </p:spTree>
    <p:extLst>
      <p:ext uri="{BB962C8B-B14F-4D97-AF65-F5344CB8AC3E}">
        <p14:creationId xmlns:p14="http://schemas.microsoft.com/office/powerpoint/2010/main" val="2380730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FBA638C-B428-2460-716E-8B1C85A3A038}"/>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ADB3D356-5C5D-4D77-705F-1E5CA4D48DF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AEC811D2-819E-6BA7-8937-F8ED1F5C885B}"/>
              </a:ext>
            </a:extLst>
          </p:cNvPr>
          <p:cNvSpPr>
            <a:spLocks noGrp="1"/>
          </p:cNvSpPr>
          <p:nvPr>
            <p:ph type="dt" sz="half" idx="10"/>
          </p:nvPr>
        </p:nvSpPr>
        <p:spPr/>
        <p:txBody>
          <a:bodyPr/>
          <a:lstStyle/>
          <a:p>
            <a:fld id="{AF27F8DC-30D3-463D-AB57-734A2F94D87F}" type="datetimeFigureOut">
              <a:rPr lang="fr-BE" smtClean="0"/>
              <a:t>21-11-24</a:t>
            </a:fld>
            <a:endParaRPr lang="fr-BE"/>
          </a:p>
        </p:txBody>
      </p:sp>
      <p:sp>
        <p:nvSpPr>
          <p:cNvPr id="5" name="Espace réservé du pied de page 4">
            <a:extLst>
              <a:ext uri="{FF2B5EF4-FFF2-40B4-BE49-F238E27FC236}">
                <a16:creationId xmlns:a16="http://schemas.microsoft.com/office/drawing/2014/main" id="{0F4E3126-8152-54F3-611C-FF7ADDFF3370}"/>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F5609BA1-1CF1-9A0B-BCF4-A9EA9AB8C990}"/>
              </a:ext>
            </a:extLst>
          </p:cNvPr>
          <p:cNvSpPr>
            <a:spLocks noGrp="1"/>
          </p:cNvSpPr>
          <p:nvPr>
            <p:ph type="sldNum" sz="quarter" idx="12"/>
          </p:nvPr>
        </p:nvSpPr>
        <p:spPr/>
        <p:txBody>
          <a:bodyPr/>
          <a:lstStyle/>
          <a:p>
            <a:fld id="{192FEBC8-B70E-40E0-96FB-96E138993903}" type="slidenum">
              <a:rPr lang="fr-BE" smtClean="0"/>
              <a:t>‹N°›</a:t>
            </a:fld>
            <a:endParaRPr lang="fr-BE"/>
          </a:p>
        </p:txBody>
      </p:sp>
    </p:spTree>
    <p:extLst>
      <p:ext uri="{BB962C8B-B14F-4D97-AF65-F5344CB8AC3E}">
        <p14:creationId xmlns:p14="http://schemas.microsoft.com/office/powerpoint/2010/main" val="4074286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32"/>
        <p:cNvGrpSpPr/>
        <p:nvPr/>
      </p:nvGrpSpPr>
      <p:grpSpPr>
        <a:xfrm>
          <a:off x="0" y="0"/>
          <a:ext cx="0" cy="0"/>
          <a:chOff x="0" y="0"/>
          <a:chExt cx="0" cy="0"/>
        </a:xfrm>
      </p:grpSpPr>
      <p:pic>
        <p:nvPicPr>
          <p:cNvPr id="233" name="Google Shape;233;p29"/>
          <p:cNvPicPr preferRelativeResize="0"/>
          <p:nvPr/>
        </p:nvPicPr>
        <p:blipFill rotWithShape="1">
          <a:blip r:embed="rId2">
            <a:alphaModFix amt="54000"/>
          </a:blip>
          <a:srcRect t="43313"/>
          <a:stretch/>
        </p:blipFill>
        <p:spPr>
          <a:xfrm>
            <a:off x="0" y="-53200"/>
            <a:ext cx="12192000" cy="6911200"/>
          </a:xfrm>
          <a:prstGeom prst="rect">
            <a:avLst/>
          </a:prstGeom>
          <a:noFill/>
          <a:ln>
            <a:noFill/>
          </a:ln>
        </p:spPr>
      </p:pic>
    </p:spTree>
    <p:extLst>
      <p:ext uri="{BB962C8B-B14F-4D97-AF65-F5344CB8AC3E}">
        <p14:creationId xmlns:p14="http://schemas.microsoft.com/office/powerpoint/2010/main" val="2491756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mt="54000"/>
          </a:blip>
          <a:srcRect t="43313"/>
          <a:stretch/>
        </p:blipFill>
        <p:spPr>
          <a:xfrm>
            <a:off x="0" y="-53200"/>
            <a:ext cx="12192000" cy="6911200"/>
          </a:xfrm>
          <a:prstGeom prst="rect">
            <a:avLst/>
          </a:prstGeom>
          <a:noFill/>
          <a:ln>
            <a:noFill/>
          </a:ln>
        </p:spPr>
      </p:pic>
      <p:sp>
        <p:nvSpPr>
          <p:cNvPr id="19" name="Google Shape;19;p4"/>
          <p:cNvSpPr txBox="1">
            <a:spLocks noGrp="1"/>
          </p:cNvSpPr>
          <p:nvPr>
            <p:ph type="body" idx="1"/>
          </p:nvPr>
        </p:nvSpPr>
        <p:spPr>
          <a:xfrm>
            <a:off x="960000" y="1621001"/>
            <a:ext cx="10272000" cy="28680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rgbClr val="434343"/>
              </a:buClr>
              <a:buSzPts val="1200"/>
              <a:buChar char="●"/>
              <a:defRPr sz="1667">
                <a:solidFill>
                  <a:srgbClr val="434343"/>
                </a:solidFill>
              </a:defRPr>
            </a:lvl1pPr>
            <a:lvl2pPr marL="1219170" lvl="1" indent="-406390" rtl="0">
              <a:lnSpc>
                <a:spcPct val="115000"/>
              </a:lnSpc>
              <a:spcBef>
                <a:spcPts val="0"/>
              </a:spcBef>
              <a:spcAft>
                <a:spcPts val="0"/>
              </a:spcAft>
              <a:buClr>
                <a:srgbClr val="434343"/>
              </a:buClr>
              <a:buSzPts val="1200"/>
              <a:buFont typeface="Roboto Condensed Light"/>
              <a:buChar char="○"/>
              <a:defRPr>
                <a:solidFill>
                  <a:srgbClr val="434343"/>
                </a:solidFill>
              </a:defRPr>
            </a:lvl2pPr>
            <a:lvl3pPr marL="1828754" lvl="2" indent="-406390" rtl="0">
              <a:lnSpc>
                <a:spcPct val="115000"/>
              </a:lnSpc>
              <a:spcBef>
                <a:spcPts val="2133"/>
              </a:spcBef>
              <a:spcAft>
                <a:spcPts val="0"/>
              </a:spcAft>
              <a:buClr>
                <a:srgbClr val="434343"/>
              </a:buClr>
              <a:buSzPts val="1200"/>
              <a:buFont typeface="Roboto Condensed Light"/>
              <a:buChar char="■"/>
              <a:defRPr>
                <a:solidFill>
                  <a:srgbClr val="434343"/>
                </a:solidFill>
              </a:defRPr>
            </a:lvl3pPr>
            <a:lvl4pPr marL="2438339" lvl="3" indent="-406390" rtl="0">
              <a:lnSpc>
                <a:spcPct val="115000"/>
              </a:lnSpc>
              <a:spcBef>
                <a:spcPts val="2133"/>
              </a:spcBef>
              <a:spcAft>
                <a:spcPts val="0"/>
              </a:spcAft>
              <a:buClr>
                <a:srgbClr val="434343"/>
              </a:buClr>
              <a:buSzPts val="1200"/>
              <a:buFont typeface="Roboto Condensed Light"/>
              <a:buChar char="●"/>
              <a:defRPr>
                <a:solidFill>
                  <a:srgbClr val="434343"/>
                </a:solidFill>
              </a:defRPr>
            </a:lvl4pPr>
            <a:lvl5pPr marL="3047924" lvl="4" indent="-406390" rtl="0">
              <a:lnSpc>
                <a:spcPct val="115000"/>
              </a:lnSpc>
              <a:spcBef>
                <a:spcPts val="2133"/>
              </a:spcBef>
              <a:spcAft>
                <a:spcPts val="0"/>
              </a:spcAft>
              <a:buClr>
                <a:srgbClr val="434343"/>
              </a:buClr>
              <a:buSzPts val="1200"/>
              <a:buFont typeface="Roboto Condensed Light"/>
              <a:buChar char="○"/>
              <a:defRPr>
                <a:solidFill>
                  <a:srgbClr val="434343"/>
                </a:solidFill>
              </a:defRPr>
            </a:lvl5pPr>
            <a:lvl6pPr marL="3657509" lvl="5" indent="-406390" rtl="0">
              <a:lnSpc>
                <a:spcPct val="115000"/>
              </a:lnSpc>
              <a:spcBef>
                <a:spcPts val="2133"/>
              </a:spcBef>
              <a:spcAft>
                <a:spcPts val="0"/>
              </a:spcAft>
              <a:buClr>
                <a:srgbClr val="434343"/>
              </a:buClr>
              <a:buSzPts val="1200"/>
              <a:buFont typeface="Roboto Condensed Light"/>
              <a:buChar char="■"/>
              <a:defRPr>
                <a:solidFill>
                  <a:srgbClr val="434343"/>
                </a:solidFill>
              </a:defRPr>
            </a:lvl6pPr>
            <a:lvl7pPr marL="4267093" lvl="6" indent="-406390" rtl="0">
              <a:lnSpc>
                <a:spcPct val="115000"/>
              </a:lnSpc>
              <a:spcBef>
                <a:spcPts val="2133"/>
              </a:spcBef>
              <a:spcAft>
                <a:spcPts val="0"/>
              </a:spcAft>
              <a:buClr>
                <a:srgbClr val="434343"/>
              </a:buClr>
              <a:buSzPts val="1200"/>
              <a:buFont typeface="Roboto Condensed Light"/>
              <a:buChar char="●"/>
              <a:defRPr>
                <a:solidFill>
                  <a:srgbClr val="434343"/>
                </a:solidFill>
              </a:defRPr>
            </a:lvl7pPr>
            <a:lvl8pPr marL="4876678" lvl="7" indent="-406390" rtl="0">
              <a:lnSpc>
                <a:spcPct val="115000"/>
              </a:lnSpc>
              <a:spcBef>
                <a:spcPts val="2133"/>
              </a:spcBef>
              <a:spcAft>
                <a:spcPts val="0"/>
              </a:spcAft>
              <a:buClr>
                <a:srgbClr val="434343"/>
              </a:buClr>
              <a:buSzPts val="1200"/>
              <a:buFont typeface="Roboto Condensed Light"/>
              <a:buChar char="○"/>
              <a:defRPr>
                <a:solidFill>
                  <a:srgbClr val="434343"/>
                </a:solidFill>
              </a:defRPr>
            </a:lvl8pPr>
            <a:lvl9pPr marL="5486263" lvl="8" indent="-406390" rtl="0">
              <a:lnSpc>
                <a:spcPct val="115000"/>
              </a:lnSpc>
              <a:spcBef>
                <a:spcPts val="2133"/>
              </a:spcBef>
              <a:spcAft>
                <a:spcPts val="2133"/>
              </a:spcAft>
              <a:buClr>
                <a:srgbClr val="434343"/>
              </a:buClr>
              <a:buSzPts val="1200"/>
              <a:buFont typeface="Roboto Condensed Light"/>
              <a:buChar char="■"/>
              <a:defRPr>
                <a:solidFill>
                  <a:srgbClr val="434343"/>
                </a:solidFill>
              </a:defRPr>
            </a:lvl9pPr>
          </a:lstStyle>
          <a:p>
            <a:endParaRPr/>
          </a:p>
        </p:txBody>
      </p:sp>
      <p:sp>
        <p:nvSpPr>
          <p:cNvPr id="20" name="Google Shape;20;p4"/>
          <p:cNvSpPr txBox="1">
            <a:spLocks noGrp="1"/>
          </p:cNvSpPr>
          <p:nvPr>
            <p:ph type="title"/>
          </p:nvPr>
        </p:nvSpPr>
        <p:spPr>
          <a:xfrm>
            <a:off x="960000" y="7058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8207708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1219200" y="277813"/>
            <a:ext cx="10363200" cy="585311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3" name="Espace réservé de la date 2"/>
          <p:cNvSpPr>
            <a:spLocks noGrp="1"/>
          </p:cNvSpPr>
          <p:nvPr>
            <p:ph type="dt" sz="half" idx="10"/>
          </p:nvPr>
        </p:nvSpPr>
        <p:spPr>
          <a:xfrm>
            <a:off x="1219200" y="6251575"/>
            <a:ext cx="2641600" cy="457200"/>
          </a:xfrm>
        </p:spPr>
        <p:txBody>
          <a:bodyPr/>
          <a:lstStyle>
            <a:lvl1pPr>
              <a:defRPr/>
            </a:lvl1pPr>
          </a:lstStyle>
          <a:p>
            <a:endParaRPr lang="fr-FR"/>
          </a:p>
        </p:txBody>
      </p:sp>
      <p:sp>
        <p:nvSpPr>
          <p:cNvPr id="4" name="Espace réservé du pied de page 3"/>
          <p:cNvSpPr>
            <a:spLocks noGrp="1"/>
          </p:cNvSpPr>
          <p:nvPr>
            <p:ph type="ftr" sz="quarter" idx="11"/>
          </p:nvPr>
        </p:nvSpPr>
        <p:spPr>
          <a:xfrm>
            <a:off x="4470400" y="6248400"/>
            <a:ext cx="3962400" cy="457200"/>
          </a:xfrm>
        </p:spPr>
        <p:txBody>
          <a:bodyPr/>
          <a:lstStyle>
            <a:lvl1pPr>
              <a:defRPr/>
            </a:lvl1pPr>
          </a:lstStyle>
          <a:p>
            <a:endParaRPr lang="fr-FR"/>
          </a:p>
        </p:txBody>
      </p:sp>
      <p:sp>
        <p:nvSpPr>
          <p:cNvPr id="5" name="Espace réservé du numéro de diapositive 4"/>
          <p:cNvSpPr>
            <a:spLocks noGrp="1"/>
          </p:cNvSpPr>
          <p:nvPr>
            <p:ph type="sldNum" sz="quarter" idx="12"/>
          </p:nvPr>
        </p:nvSpPr>
        <p:spPr>
          <a:xfrm>
            <a:off x="9042400" y="6248400"/>
            <a:ext cx="2540000" cy="457200"/>
          </a:xfrm>
        </p:spPr>
        <p:txBody>
          <a:bodyPr/>
          <a:lstStyle>
            <a:lvl1pPr>
              <a:defRPr/>
            </a:lvl1pPr>
          </a:lstStyle>
          <a:p>
            <a:fld id="{EE97039C-D314-46FB-A27E-F437F7677593}" type="slidenum">
              <a:rPr lang="fr-FR"/>
              <a:pPr/>
              <a:t>‹N°›</a:t>
            </a:fld>
            <a:endParaRPr lang="fr-FR"/>
          </a:p>
        </p:txBody>
      </p:sp>
    </p:spTree>
    <p:extLst>
      <p:ext uri="{BB962C8B-B14F-4D97-AF65-F5344CB8AC3E}">
        <p14:creationId xmlns:p14="http://schemas.microsoft.com/office/powerpoint/2010/main" val="184244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470967-9494-3E9C-CA6F-B1E27428CD82}"/>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3B00F05A-3BFC-2282-7DEF-FC5E2B1E8D8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805BE70B-7FA9-90D8-061B-DD1AA5B62736}"/>
              </a:ext>
            </a:extLst>
          </p:cNvPr>
          <p:cNvSpPr>
            <a:spLocks noGrp="1"/>
          </p:cNvSpPr>
          <p:nvPr>
            <p:ph type="dt" sz="half" idx="10"/>
          </p:nvPr>
        </p:nvSpPr>
        <p:spPr/>
        <p:txBody>
          <a:bodyPr/>
          <a:lstStyle/>
          <a:p>
            <a:fld id="{AF27F8DC-30D3-463D-AB57-734A2F94D87F}" type="datetimeFigureOut">
              <a:rPr lang="fr-BE" smtClean="0"/>
              <a:t>21-11-24</a:t>
            </a:fld>
            <a:endParaRPr lang="fr-BE"/>
          </a:p>
        </p:txBody>
      </p:sp>
      <p:sp>
        <p:nvSpPr>
          <p:cNvPr id="5" name="Espace réservé du pied de page 4">
            <a:extLst>
              <a:ext uri="{FF2B5EF4-FFF2-40B4-BE49-F238E27FC236}">
                <a16:creationId xmlns:a16="http://schemas.microsoft.com/office/drawing/2014/main" id="{F6550A99-82D0-7B1B-4F98-399166EC53AC}"/>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75F4CDF7-544F-13DA-46C9-AAAC2CFDCB6D}"/>
              </a:ext>
            </a:extLst>
          </p:cNvPr>
          <p:cNvSpPr>
            <a:spLocks noGrp="1"/>
          </p:cNvSpPr>
          <p:nvPr>
            <p:ph type="sldNum" sz="quarter" idx="12"/>
          </p:nvPr>
        </p:nvSpPr>
        <p:spPr/>
        <p:txBody>
          <a:bodyPr/>
          <a:lstStyle/>
          <a:p>
            <a:fld id="{192FEBC8-B70E-40E0-96FB-96E138993903}" type="slidenum">
              <a:rPr lang="fr-BE" smtClean="0"/>
              <a:t>‹N°›</a:t>
            </a:fld>
            <a:endParaRPr lang="fr-BE"/>
          </a:p>
        </p:txBody>
      </p:sp>
    </p:spTree>
    <p:extLst>
      <p:ext uri="{BB962C8B-B14F-4D97-AF65-F5344CB8AC3E}">
        <p14:creationId xmlns:p14="http://schemas.microsoft.com/office/powerpoint/2010/main" val="2219910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769B24-1DA9-3D17-FE79-0E86A219C247}"/>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BE"/>
          </a:p>
        </p:txBody>
      </p:sp>
      <p:sp>
        <p:nvSpPr>
          <p:cNvPr id="3" name="Espace réservé du texte 2">
            <a:extLst>
              <a:ext uri="{FF2B5EF4-FFF2-40B4-BE49-F238E27FC236}">
                <a16:creationId xmlns:a16="http://schemas.microsoft.com/office/drawing/2014/main" id="{F1F6A592-C95D-205A-B899-B99FD9A5504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3BFF968-4B5F-8222-99A4-15350435690D}"/>
              </a:ext>
            </a:extLst>
          </p:cNvPr>
          <p:cNvSpPr>
            <a:spLocks noGrp="1"/>
          </p:cNvSpPr>
          <p:nvPr>
            <p:ph type="dt" sz="half" idx="10"/>
          </p:nvPr>
        </p:nvSpPr>
        <p:spPr/>
        <p:txBody>
          <a:bodyPr/>
          <a:lstStyle/>
          <a:p>
            <a:fld id="{AF27F8DC-30D3-463D-AB57-734A2F94D87F}" type="datetimeFigureOut">
              <a:rPr lang="fr-BE" smtClean="0"/>
              <a:t>21-11-24</a:t>
            </a:fld>
            <a:endParaRPr lang="fr-BE"/>
          </a:p>
        </p:txBody>
      </p:sp>
      <p:sp>
        <p:nvSpPr>
          <p:cNvPr id="5" name="Espace réservé du pied de page 4">
            <a:extLst>
              <a:ext uri="{FF2B5EF4-FFF2-40B4-BE49-F238E27FC236}">
                <a16:creationId xmlns:a16="http://schemas.microsoft.com/office/drawing/2014/main" id="{B6998844-53BC-455A-C478-530FC365489B}"/>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69A8BE2B-5316-7AA0-0D26-B6DF96369FCB}"/>
              </a:ext>
            </a:extLst>
          </p:cNvPr>
          <p:cNvSpPr>
            <a:spLocks noGrp="1"/>
          </p:cNvSpPr>
          <p:nvPr>
            <p:ph type="sldNum" sz="quarter" idx="12"/>
          </p:nvPr>
        </p:nvSpPr>
        <p:spPr/>
        <p:txBody>
          <a:bodyPr/>
          <a:lstStyle/>
          <a:p>
            <a:fld id="{192FEBC8-B70E-40E0-96FB-96E138993903}" type="slidenum">
              <a:rPr lang="fr-BE" smtClean="0"/>
              <a:t>‹N°›</a:t>
            </a:fld>
            <a:endParaRPr lang="fr-BE"/>
          </a:p>
        </p:txBody>
      </p:sp>
    </p:spTree>
    <p:extLst>
      <p:ext uri="{BB962C8B-B14F-4D97-AF65-F5344CB8AC3E}">
        <p14:creationId xmlns:p14="http://schemas.microsoft.com/office/powerpoint/2010/main" val="3651358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80E9EA-2229-B18E-0180-182C396955A0}"/>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6CEB678D-8C96-86E3-2AA8-42261EFB7A8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1DEC1E39-11E0-80BC-5365-0A631AD815E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EF17817D-EBD2-79B5-6CD7-F94E2F20B224}"/>
              </a:ext>
            </a:extLst>
          </p:cNvPr>
          <p:cNvSpPr>
            <a:spLocks noGrp="1"/>
          </p:cNvSpPr>
          <p:nvPr>
            <p:ph type="dt" sz="half" idx="10"/>
          </p:nvPr>
        </p:nvSpPr>
        <p:spPr/>
        <p:txBody>
          <a:bodyPr/>
          <a:lstStyle/>
          <a:p>
            <a:fld id="{AF27F8DC-30D3-463D-AB57-734A2F94D87F}" type="datetimeFigureOut">
              <a:rPr lang="fr-BE" smtClean="0"/>
              <a:t>21-11-24</a:t>
            </a:fld>
            <a:endParaRPr lang="fr-BE"/>
          </a:p>
        </p:txBody>
      </p:sp>
      <p:sp>
        <p:nvSpPr>
          <p:cNvPr id="6" name="Espace réservé du pied de page 5">
            <a:extLst>
              <a:ext uri="{FF2B5EF4-FFF2-40B4-BE49-F238E27FC236}">
                <a16:creationId xmlns:a16="http://schemas.microsoft.com/office/drawing/2014/main" id="{E8B1A2FD-C0AD-8544-6B82-297B5637BCCB}"/>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B29BA8FF-1C53-B9B1-3744-C6E396471ECE}"/>
              </a:ext>
            </a:extLst>
          </p:cNvPr>
          <p:cNvSpPr>
            <a:spLocks noGrp="1"/>
          </p:cNvSpPr>
          <p:nvPr>
            <p:ph type="sldNum" sz="quarter" idx="12"/>
          </p:nvPr>
        </p:nvSpPr>
        <p:spPr/>
        <p:txBody>
          <a:bodyPr/>
          <a:lstStyle/>
          <a:p>
            <a:fld id="{192FEBC8-B70E-40E0-96FB-96E138993903}" type="slidenum">
              <a:rPr lang="fr-BE" smtClean="0"/>
              <a:t>‹N°›</a:t>
            </a:fld>
            <a:endParaRPr lang="fr-BE"/>
          </a:p>
        </p:txBody>
      </p:sp>
    </p:spTree>
    <p:extLst>
      <p:ext uri="{BB962C8B-B14F-4D97-AF65-F5344CB8AC3E}">
        <p14:creationId xmlns:p14="http://schemas.microsoft.com/office/powerpoint/2010/main" val="3136012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629D12-2A21-4826-0EC2-9A6D116D1E5E}"/>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FF3D5281-8DC3-725E-B4A0-A25D790E17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A06E500D-8D8A-D91C-4264-61851CBF6ACF}"/>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C663C214-3724-BC18-1DC3-09DABC84C1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CCF6AA0-EC07-FFD0-CC2B-6FB66553BC1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FA39DDA5-14C2-40E6-DB28-33246A417F6F}"/>
              </a:ext>
            </a:extLst>
          </p:cNvPr>
          <p:cNvSpPr>
            <a:spLocks noGrp="1"/>
          </p:cNvSpPr>
          <p:nvPr>
            <p:ph type="dt" sz="half" idx="10"/>
          </p:nvPr>
        </p:nvSpPr>
        <p:spPr/>
        <p:txBody>
          <a:bodyPr/>
          <a:lstStyle/>
          <a:p>
            <a:fld id="{AF27F8DC-30D3-463D-AB57-734A2F94D87F}" type="datetimeFigureOut">
              <a:rPr lang="fr-BE" smtClean="0"/>
              <a:t>21-11-24</a:t>
            </a:fld>
            <a:endParaRPr lang="fr-BE"/>
          </a:p>
        </p:txBody>
      </p:sp>
      <p:sp>
        <p:nvSpPr>
          <p:cNvPr id="8" name="Espace réservé du pied de page 7">
            <a:extLst>
              <a:ext uri="{FF2B5EF4-FFF2-40B4-BE49-F238E27FC236}">
                <a16:creationId xmlns:a16="http://schemas.microsoft.com/office/drawing/2014/main" id="{279FE0D7-84EE-8931-3A4C-EF4787D31339}"/>
              </a:ext>
            </a:extLst>
          </p:cNvPr>
          <p:cNvSpPr>
            <a:spLocks noGrp="1"/>
          </p:cNvSpPr>
          <p:nvPr>
            <p:ph type="ftr" sz="quarter" idx="11"/>
          </p:nvPr>
        </p:nvSpPr>
        <p:spPr/>
        <p:txBody>
          <a:bodyPr/>
          <a:lstStyle/>
          <a:p>
            <a:endParaRPr lang="fr-BE"/>
          </a:p>
        </p:txBody>
      </p:sp>
      <p:sp>
        <p:nvSpPr>
          <p:cNvPr id="9" name="Espace réservé du numéro de diapositive 8">
            <a:extLst>
              <a:ext uri="{FF2B5EF4-FFF2-40B4-BE49-F238E27FC236}">
                <a16:creationId xmlns:a16="http://schemas.microsoft.com/office/drawing/2014/main" id="{A9A1EE46-319D-B8AD-B94D-ADC41F958C0A}"/>
              </a:ext>
            </a:extLst>
          </p:cNvPr>
          <p:cNvSpPr>
            <a:spLocks noGrp="1"/>
          </p:cNvSpPr>
          <p:nvPr>
            <p:ph type="sldNum" sz="quarter" idx="12"/>
          </p:nvPr>
        </p:nvSpPr>
        <p:spPr/>
        <p:txBody>
          <a:bodyPr/>
          <a:lstStyle/>
          <a:p>
            <a:fld id="{192FEBC8-B70E-40E0-96FB-96E138993903}" type="slidenum">
              <a:rPr lang="fr-BE" smtClean="0"/>
              <a:t>‹N°›</a:t>
            </a:fld>
            <a:endParaRPr lang="fr-BE"/>
          </a:p>
        </p:txBody>
      </p:sp>
    </p:spTree>
    <p:extLst>
      <p:ext uri="{BB962C8B-B14F-4D97-AF65-F5344CB8AC3E}">
        <p14:creationId xmlns:p14="http://schemas.microsoft.com/office/powerpoint/2010/main" val="2135815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5065EA-7D01-0408-BE98-3998FBBFA7F8}"/>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8F63D1CD-5686-1D2C-045A-A30A30029973}"/>
              </a:ext>
            </a:extLst>
          </p:cNvPr>
          <p:cNvSpPr>
            <a:spLocks noGrp="1"/>
          </p:cNvSpPr>
          <p:nvPr>
            <p:ph type="dt" sz="half" idx="10"/>
          </p:nvPr>
        </p:nvSpPr>
        <p:spPr/>
        <p:txBody>
          <a:bodyPr/>
          <a:lstStyle/>
          <a:p>
            <a:fld id="{AF27F8DC-30D3-463D-AB57-734A2F94D87F}" type="datetimeFigureOut">
              <a:rPr lang="fr-BE" smtClean="0"/>
              <a:t>21-11-24</a:t>
            </a:fld>
            <a:endParaRPr lang="fr-BE"/>
          </a:p>
        </p:txBody>
      </p:sp>
      <p:sp>
        <p:nvSpPr>
          <p:cNvPr id="4" name="Espace réservé du pied de page 3">
            <a:extLst>
              <a:ext uri="{FF2B5EF4-FFF2-40B4-BE49-F238E27FC236}">
                <a16:creationId xmlns:a16="http://schemas.microsoft.com/office/drawing/2014/main" id="{E311DD13-B1F6-24B0-7090-D7ACD8C2D12D}"/>
              </a:ext>
            </a:extLst>
          </p:cNvPr>
          <p:cNvSpPr>
            <a:spLocks noGrp="1"/>
          </p:cNvSpPr>
          <p:nvPr>
            <p:ph type="ftr" sz="quarter" idx="11"/>
          </p:nvPr>
        </p:nvSpPr>
        <p:spPr/>
        <p:txBody>
          <a:bodyPr/>
          <a:lstStyle/>
          <a:p>
            <a:endParaRPr lang="fr-BE"/>
          </a:p>
        </p:txBody>
      </p:sp>
      <p:sp>
        <p:nvSpPr>
          <p:cNvPr id="5" name="Espace réservé du numéro de diapositive 4">
            <a:extLst>
              <a:ext uri="{FF2B5EF4-FFF2-40B4-BE49-F238E27FC236}">
                <a16:creationId xmlns:a16="http://schemas.microsoft.com/office/drawing/2014/main" id="{30A69E85-01BB-BE19-C3FF-F3F31C8E92B2}"/>
              </a:ext>
            </a:extLst>
          </p:cNvPr>
          <p:cNvSpPr>
            <a:spLocks noGrp="1"/>
          </p:cNvSpPr>
          <p:nvPr>
            <p:ph type="sldNum" sz="quarter" idx="12"/>
          </p:nvPr>
        </p:nvSpPr>
        <p:spPr/>
        <p:txBody>
          <a:bodyPr/>
          <a:lstStyle/>
          <a:p>
            <a:fld id="{192FEBC8-B70E-40E0-96FB-96E138993903}" type="slidenum">
              <a:rPr lang="fr-BE" smtClean="0"/>
              <a:t>‹N°›</a:t>
            </a:fld>
            <a:endParaRPr lang="fr-BE"/>
          </a:p>
        </p:txBody>
      </p:sp>
    </p:spTree>
    <p:extLst>
      <p:ext uri="{BB962C8B-B14F-4D97-AF65-F5344CB8AC3E}">
        <p14:creationId xmlns:p14="http://schemas.microsoft.com/office/powerpoint/2010/main" val="2245262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1C7C5F6-FC8C-27D0-A6CF-D8C19A754FF9}"/>
              </a:ext>
            </a:extLst>
          </p:cNvPr>
          <p:cNvSpPr>
            <a:spLocks noGrp="1"/>
          </p:cNvSpPr>
          <p:nvPr>
            <p:ph type="dt" sz="half" idx="10"/>
          </p:nvPr>
        </p:nvSpPr>
        <p:spPr/>
        <p:txBody>
          <a:bodyPr/>
          <a:lstStyle/>
          <a:p>
            <a:fld id="{AF27F8DC-30D3-463D-AB57-734A2F94D87F}" type="datetimeFigureOut">
              <a:rPr lang="fr-BE" smtClean="0"/>
              <a:t>21-11-24</a:t>
            </a:fld>
            <a:endParaRPr lang="fr-BE"/>
          </a:p>
        </p:txBody>
      </p:sp>
      <p:sp>
        <p:nvSpPr>
          <p:cNvPr id="3" name="Espace réservé du pied de page 2">
            <a:extLst>
              <a:ext uri="{FF2B5EF4-FFF2-40B4-BE49-F238E27FC236}">
                <a16:creationId xmlns:a16="http://schemas.microsoft.com/office/drawing/2014/main" id="{50A5E4B0-E006-7BC6-1F2A-E9D63CBC4D82}"/>
              </a:ext>
            </a:extLst>
          </p:cNvPr>
          <p:cNvSpPr>
            <a:spLocks noGrp="1"/>
          </p:cNvSpPr>
          <p:nvPr>
            <p:ph type="ftr" sz="quarter" idx="11"/>
          </p:nvPr>
        </p:nvSpPr>
        <p:spPr/>
        <p:txBody>
          <a:bodyPr/>
          <a:lstStyle/>
          <a:p>
            <a:endParaRPr lang="fr-BE"/>
          </a:p>
        </p:txBody>
      </p:sp>
      <p:sp>
        <p:nvSpPr>
          <p:cNvPr id="4" name="Espace réservé du numéro de diapositive 3">
            <a:extLst>
              <a:ext uri="{FF2B5EF4-FFF2-40B4-BE49-F238E27FC236}">
                <a16:creationId xmlns:a16="http://schemas.microsoft.com/office/drawing/2014/main" id="{5A14B61B-D645-7AF6-37D9-7FD0F55989D1}"/>
              </a:ext>
            </a:extLst>
          </p:cNvPr>
          <p:cNvSpPr>
            <a:spLocks noGrp="1"/>
          </p:cNvSpPr>
          <p:nvPr>
            <p:ph type="sldNum" sz="quarter" idx="12"/>
          </p:nvPr>
        </p:nvSpPr>
        <p:spPr/>
        <p:txBody>
          <a:bodyPr/>
          <a:lstStyle/>
          <a:p>
            <a:fld id="{192FEBC8-B70E-40E0-96FB-96E138993903}" type="slidenum">
              <a:rPr lang="fr-BE" smtClean="0"/>
              <a:t>‹N°›</a:t>
            </a:fld>
            <a:endParaRPr lang="fr-BE"/>
          </a:p>
        </p:txBody>
      </p:sp>
    </p:spTree>
    <p:extLst>
      <p:ext uri="{BB962C8B-B14F-4D97-AF65-F5344CB8AC3E}">
        <p14:creationId xmlns:p14="http://schemas.microsoft.com/office/powerpoint/2010/main" val="3580298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993466-13A2-1C95-CDBF-A3EA4E3448D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104C17FD-B079-969A-4966-8FE557E459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954C82B2-06BB-C531-B40C-16E9FE0D51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ED1A5C8-9378-757C-FDC5-029B8BCD97A8}"/>
              </a:ext>
            </a:extLst>
          </p:cNvPr>
          <p:cNvSpPr>
            <a:spLocks noGrp="1"/>
          </p:cNvSpPr>
          <p:nvPr>
            <p:ph type="dt" sz="half" idx="10"/>
          </p:nvPr>
        </p:nvSpPr>
        <p:spPr/>
        <p:txBody>
          <a:bodyPr/>
          <a:lstStyle/>
          <a:p>
            <a:fld id="{AF27F8DC-30D3-463D-AB57-734A2F94D87F}" type="datetimeFigureOut">
              <a:rPr lang="fr-BE" smtClean="0"/>
              <a:t>21-11-24</a:t>
            </a:fld>
            <a:endParaRPr lang="fr-BE"/>
          </a:p>
        </p:txBody>
      </p:sp>
      <p:sp>
        <p:nvSpPr>
          <p:cNvPr id="6" name="Espace réservé du pied de page 5">
            <a:extLst>
              <a:ext uri="{FF2B5EF4-FFF2-40B4-BE49-F238E27FC236}">
                <a16:creationId xmlns:a16="http://schemas.microsoft.com/office/drawing/2014/main" id="{A9309A86-9B26-E8AB-9F8E-0F5DB7C65D4A}"/>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05A3899A-142F-4323-07BF-78EEA9362FA7}"/>
              </a:ext>
            </a:extLst>
          </p:cNvPr>
          <p:cNvSpPr>
            <a:spLocks noGrp="1"/>
          </p:cNvSpPr>
          <p:nvPr>
            <p:ph type="sldNum" sz="quarter" idx="12"/>
          </p:nvPr>
        </p:nvSpPr>
        <p:spPr/>
        <p:txBody>
          <a:bodyPr/>
          <a:lstStyle/>
          <a:p>
            <a:fld id="{192FEBC8-B70E-40E0-96FB-96E138993903}" type="slidenum">
              <a:rPr lang="fr-BE" smtClean="0"/>
              <a:t>‹N°›</a:t>
            </a:fld>
            <a:endParaRPr lang="fr-BE"/>
          </a:p>
        </p:txBody>
      </p:sp>
    </p:spTree>
    <p:extLst>
      <p:ext uri="{BB962C8B-B14F-4D97-AF65-F5344CB8AC3E}">
        <p14:creationId xmlns:p14="http://schemas.microsoft.com/office/powerpoint/2010/main" val="145160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4B8C4E-1650-03D9-6BCA-8ADC9D03E3C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0F7C2523-AFF0-C00B-C62D-A136F5F20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3D5FD893-D422-1696-0A97-5E05867F9A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1008F50-47BA-8686-F700-7E7F73B14BDD}"/>
              </a:ext>
            </a:extLst>
          </p:cNvPr>
          <p:cNvSpPr>
            <a:spLocks noGrp="1"/>
          </p:cNvSpPr>
          <p:nvPr>
            <p:ph type="dt" sz="half" idx="10"/>
          </p:nvPr>
        </p:nvSpPr>
        <p:spPr/>
        <p:txBody>
          <a:bodyPr/>
          <a:lstStyle/>
          <a:p>
            <a:fld id="{AF27F8DC-30D3-463D-AB57-734A2F94D87F}" type="datetimeFigureOut">
              <a:rPr lang="fr-BE" smtClean="0"/>
              <a:t>21-11-24</a:t>
            </a:fld>
            <a:endParaRPr lang="fr-BE"/>
          </a:p>
        </p:txBody>
      </p:sp>
      <p:sp>
        <p:nvSpPr>
          <p:cNvPr id="6" name="Espace réservé du pied de page 5">
            <a:extLst>
              <a:ext uri="{FF2B5EF4-FFF2-40B4-BE49-F238E27FC236}">
                <a16:creationId xmlns:a16="http://schemas.microsoft.com/office/drawing/2014/main" id="{93B52F92-5508-2D56-7BD8-2BA4BECBFB90}"/>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D6A43149-1581-1AA8-95BD-B15D4583D5F4}"/>
              </a:ext>
            </a:extLst>
          </p:cNvPr>
          <p:cNvSpPr>
            <a:spLocks noGrp="1"/>
          </p:cNvSpPr>
          <p:nvPr>
            <p:ph type="sldNum" sz="quarter" idx="12"/>
          </p:nvPr>
        </p:nvSpPr>
        <p:spPr/>
        <p:txBody>
          <a:bodyPr/>
          <a:lstStyle/>
          <a:p>
            <a:fld id="{192FEBC8-B70E-40E0-96FB-96E138993903}" type="slidenum">
              <a:rPr lang="fr-BE" smtClean="0"/>
              <a:t>‹N°›</a:t>
            </a:fld>
            <a:endParaRPr lang="fr-BE"/>
          </a:p>
        </p:txBody>
      </p:sp>
    </p:spTree>
    <p:extLst>
      <p:ext uri="{BB962C8B-B14F-4D97-AF65-F5344CB8AC3E}">
        <p14:creationId xmlns:p14="http://schemas.microsoft.com/office/powerpoint/2010/main" val="1364343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DFC8D60-5477-C408-BF80-98BD89430D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A253EC5C-D9CB-9CDF-A789-96D791814C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C39C4EE2-191D-7498-9832-1A58E97A43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27F8DC-30D3-463D-AB57-734A2F94D87F}" type="datetimeFigureOut">
              <a:rPr lang="fr-BE" smtClean="0"/>
              <a:t>21-11-24</a:t>
            </a:fld>
            <a:endParaRPr lang="fr-BE"/>
          </a:p>
        </p:txBody>
      </p:sp>
      <p:sp>
        <p:nvSpPr>
          <p:cNvPr id="5" name="Espace réservé du pied de page 4">
            <a:extLst>
              <a:ext uri="{FF2B5EF4-FFF2-40B4-BE49-F238E27FC236}">
                <a16:creationId xmlns:a16="http://schemas.microsoft.com/office/drawing/2014/main" id="{5A9FDC8A-7E2F-9747-4E18-4937682064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BE"/>
          </a:p>
        </p:txBody>
      </p:sp>
      <p:sp>
        <p:nvSpPr>
          <p:cNvPr id="6" name="Espace réservé du numéro de diapositive 5">
            <a:extLst>
              <a:ext uri="{FF2B5EF4-FFF2-40B4-BE49-F238E27FC236}">
                <a16:creationId xmlns:a16="http://schemas.microsoft.com/office/drawing/2014/main" id="{79C65528-3EDD-E027-1FA4-DC17D18945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92FEBC8-B70E-40E0-96FB-96E138993903}" type="slidenum">
              <a:rPr lang="fr-BE" smtClean="0"/>
              <a:t>‹N°›</a:t>
            </a:fld>
            <a:endParaRPr lang="fr-BE"/>
          </a:p>
        </p:txBody>
      </p:sp>
    </p:spTree>
    <p:extLst>
      <p:ext uri="{BB962C8B-B14F-4D97-AF65-F5344CB8AC3E}">
        <p14:creationId xmlns:p14="http://schemas.microsoft.com/office/powerpoint/2010/main" val="1693247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mailto:aide@uliege.be"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Vidéo 7" descr="Composés chimiques">
            <a:extLst>
              <a:ext uri="{FF2B5EF4-FFF2-40B4-BE49-F238E27FC236}">
                <a16:creationId xmlns:a16="http://schemas.microsoft.com/office/drawing/2014/main" id="{19B1EFEE-594E-D051-1AB7-9D87C4E6C310}"/>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7" y="10"/>
            <a:ext cx="12191999" cy="6857990"/>
          </a:xfrm>
          <a:prstGeom prst="rect">
            <a:avLst/>
          </a:prstGeom>
        </p:spPr>
      </p:pic>
      <p:sp>
        <p:nvSpPr>
          <p:cNvPr id="14" name="Rectangle 13">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ctrTitle"/>
          </p:nvPr>
        </p:nvSpPr>
        <p:spPr>
          <a:xfrm>
            <a:off x="321733" y="554845"/>
            <a:ext cx="10656891" cy="3902673"/>
          </a:xfrm>
        </p:spPr>
        <p:txBody>
          <a:bodyPr anchor="t">
            <a:normAutofit/>
          </a:bodyPr>
          <a:lstStyle/>
          <a:p>
            <a:pPr algn="l"/>
            <a:r>
              <a:rPr lang="fr-FR" sz="5200" dirty="0">
                <a:solidFill>
                  <a:srgbClr val="FFFFFF"/>
                </a:solidFill>
              </a:rPr>
              <a:t>Introduction aux sciences de l’éducation et de la formation (ISEF)</a:t>
            </a:r>
            <a:br>
              <a:rPr lang="fr-FR" sz="5200" dirty="0">
                <a:solidFill>
                  <a:srgbClr val="FFFFFF"/>
                </a:solidFill>
              </a:rPr>
            </a:br>
            <a:r>
              <a:rPr lang="fr-FR" sz="5200" dirty="0">
                <a:solidFill>
                  <a:srgbClr val="FFFFFF"/>
                </a:solidFill>
              </a:rPr>
              <a:t>PEDA 4021</a:t>
            </a:r>
            <a:br>
              <a:rPr lang="fr-FR" sz="5200" dirty="0">
                <a:solidFill>
                  <a:srgbClr val="FFFFFF"/>
                </a:solidFill>
              </a:rPr>
            </a:br>
            <a:r>
              <a:rPr lang="fr-FR" sz="5200" dirty="0">
                <a:solidFill>
                  <a:srgbClr val="FFFFFF"/>
                </a:solidFill>
              </a:rPr>
              <a:t>Complément au chapitre 6</a:t>
            </a:r>
            <a:br>
              <a:rPr lang="fr-FR" sz="5200" dirty="0">
                <a:solidFill>
                  <a:srgbClr val="FFFFFF"/>
                </a:solidFill>
              </a:rPr>
            </a:br>
            <a:endParaRPr lang="fr-BE" sz="5200" dirty="0">
              <a:solidFill>
                <a:srgbClr val="FFFFFF"/>
              </a:solidFill>
            </a:endParaRPr>
          </a:p>
        </p:txBody>
      </p:sp>
      <p:sp>
        <p:nvSpPr>
          <p:cNvPr id="16" name="Rectangle 15">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ous-titre 2"/>
          <p:cNvSpPr>
            <a:spLocks noGrp="1"/>
          </p:cNvSpPr>
          <p:nvPr>
            <p:ph type="subTitle" idx="1"/>
          </p:nvPr>
        </p:nvSpPr>
        <p:spPr>
          <a:xfrm>
            <a:off x="315523" y="4718033"/>
            <a:ext cx="10678296" cy="1175039"/>
          </a:xfrm>
        </p:spPr>
        <p:txBody>
          <a:bodyPr anchor="b">
            <a:normAutofit/>
          </a:bodyPr>
          <a:lstStyle/>
          <a:p>
            <a:pPr algn="l"/>
            <a:r>
              <a:rPr lang="fr-FR" sz="2000" dirty="0">
                <a:solidFill>
                  <a:srgbClr val="FFFFFF"/>
                </a:solidFill>
              </a:rPr>
              <a:t>21 novembre 2024</a:t>
            </a:r>
          </a:p>
          <a:p>
            <a:pPr algn="l"/>
            <a:endParaRPr lang="fr-FR" sz="2000" dirty="0">
              <a:solidFill>
                <a:srgbClr val="FFFFFF"/>
              </a:solidFill>
            </a:endParaRPr>
          </a:p>
          <a:p>
            <a:pPr algn="l"/>
            <a:r>
              <a:rPr lang="fr-FR" sz="2000" dirty="0">
                <a:solidFill>
                  <a:srgbClr val="FFFFFF"/>
                </a:solidFill>
              </a:rPr>
              <a:t>Prof. : Ariane Baye, </a:t>
            </a:r>
            <a:r>
              <a:rPr lang="fr-FR" sz="2000" dirty="0">
                <a:solidFill>
                  <a:srgbClr val="FFFFFF"/>
                </a:solidFill>
                <a:hlinkClick r:id="rId5"/>
              </a:rPr>
              <a:t>aide@uliege.be</a:t>
            </a:r>
            <a:endParaRPr lang="fr-FR" sz="2000" dirty="0">
              <a:solidFill>
                <a:srgbClr val="FFFFFF"/>
              </a:solidFill>
            </a:endParaRPr>
          </a:p>
          <a:p>
            <a:pPr algn="l"/>
            <a:endParaRPr lang="fr-BE" sz="2000" dirty="0">
              <a:solidFill>
                <a:srgbClr val="FFFFFF"/>
              </a:solidFill>
            </a:endParaRPr>
          </a:p>
        </p:txBody>
      </p:sp>
      <p:sp>
        <p:nvSpPr>
          <p:cNvPr id="4" name="Espace réservé du pied de page 3"/>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fr-FR" sz="900">
                <a:solidFill>
                  <a:srgbClr val="FFFFFF"/>
                </a:solidFill>
              </a:rPr>
              <a:t>Analyse et Intervention dans le domaine du Décrochage et de l’Exclusion (AIDE) Pr. Ariane Baye Dylan Dachet</a:t>
            </a:r>
            <a:endParaRPr lang="fr-BE" sz="900">
              <a:solidFill>
                <a:srgbClr val="FFFFFF"/>
              </a:solidFill>
            </a:endParaRPr>
          </a:p>
        </p:txBody>
      </p:sp>
      <p:sp>
        <p:nvSpPr>
          <p:cNvPr id="6" name="Espace réservé du numéro de diapositive 5"/>
          <p:cNvSpPr>
            <a:spLocks noGrp="1"/>
          </p:cNvSpPr>
          <p:nvPr>
            <p:ph type="sldNum" sz="quarter" idx="12"/>
          </p:nvPr>
        </p:nvSpPr>
        <p:spPr>
          <a:xfrm>
            <a:off x="8610600" y="6356350"/>
            <a:ext cx="2743200" cy="365125"/>
          </a:xfrm>
        </p:spPr>
        <p:txBody>
          <a:bodyPr>
            <a:normAutofit/>
          </a:bodyPr>
          <a:lstStyle/>
          <a:p>
            <a:pPr>
              <a:spcAft>
                <a:spcPts val="600"/>
              </a:spcAft>
            </a:pPr>
            <a:fld id="{97DE1558-2C73-43E4-84F6-AF3BAE80BEED}" type="slidenum">
              <a:rPr lang="fr-BE">
                <a:solidFill>
                  <a:srgbClr val="FFFFFF"/>
                </a:solidFill>
              </a:rPr>
              <a:pPr>
                <a:spcAft>
                  <a:spcPts val="600"/>
                </a:spcAft>
              </a:pPr>
              <a:t>1</a:t>
            </a:fld>
            <a:endParaRPr lang="fr-BE">
              <a:solidFill>
                <a:srgbClr val="FFFFFF"/>
              </a:solidFill>
            </a:endParaRPr>
          </a:p>
        </p:txBody>
      </p:sp>
    </p:spTree>
    <p:extLst>
      <p:ext uri="{BB962C8B-B14F-4D97-AF65-F5344CB8AC3E}">
        <p14:creationId xmlns:p14="http://schemas.microsoft.com/office/powerpoint/2010/main" val="344307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4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7" name="Rectangle 3"/>
          <p:cNvSpPr>
            <a:spLocks noGrp="1" noChangeArrowheads="1"/>
          </p:cNvSpPr>
          <p:nvPr>
            <p:ph idx="1"/>
          </p:nvPr>
        </p:nvSpPr>
        <p:spPr>
          <a:xfrm>
            <a:off x="2639616" y="1447800"/>
            <a:ext cx="7499350" cy="4800600"/>
          </a:xfrm>
        </p:spPr>
        <p:txBody>
          <a:bodyPr>
            <a:normAutofit/>
          </a:bodyPr>
          <a:lstStyle/>
          <a:p>
            <a:pPr algn="just">
              <a:lnSpc>
                <a:spcPct val="90000"/>
              </a:lnSpc>
              <a:buClr>
                <a:schemeClr val="accent5">
                  <a:lumMod val="75000"/>
                </a:schemeClr>
              </a:buClr>
            </a:pPr>
            <a:r>
              <a:rPr lang="fr-FR" sz="2400" dirty="0"/>
              <a:t>Sur la base de la revue de la littérature, 2 hypothèses ont été émises : </a:t>
            </a:r>
          </a:p>
          <a:p>
            <a:pPr algn="just">
              <a:lnSpc>
                <a:spcPct val="90000"/>
              </a:lnSpc>
              <a:buClr>
                <a:schemeClr val="accent5">
                  <a:lumMod val="75000"/>
                </a:schemeClr>
              </a:buClr>
            </a:pPr>
            <a:r>
              <a:rPr lang="fr-FR" sz="2400" dirty="0"/>
              <a:t>Hypothèse 1: dans l’ensemble, les enseignants évalueront plus positivement les copies attribuées à des garçons (</a:t>
            </a:r>
            <a:r>
              <a:rPr lang="fr-FR" sz="2400" dirty="0" err="1"/>
              <a:t>Duru</a:t>
            </a:r>
            <a:r>
              <a:rPr lang="fr-FR" sz="2400" dirty="0"/>
              <a:t>-</a:t>
            </a:r>
            <a:r>
              <a:rPr lang="fr-FR" sz="2400" dirty="0" err="1"/>
              <a:t>Bellat</a:t>
            </a:r>
            <a:r>
              <a:rPr lang="fr-FR" sz="2400" dirty="0"/>
              <a:t>, 1995).</a:t>
            </a:r>
          </a:p>
          <a:p>
            <a:pPr algn="just">
              <a:lnSpc>
                <a:spcPct val="90000"/>
              </a:lnSpc>
              <a:buClr>
                <a:schemeClr val="accent5">
                  <a:lumMod val="75000"/>
                </a:schemeClr>
              </a:buClr>
            </a:pPr>
            <a:r>
              <a:rPr lang="fr-FR" sz="2400" dirty="0"/>
              <a:t>Hypothèse 2 : les enseignants auront tendance à « surestimer » les bonnes copies attribuées à des garçons et à « sous-estimer » les bonnes copies attribuées à des filles. On observera l’inverse pour les copies faibles : les copies faibles attribuées à des filles seront surestimées et les copies faibles attribuées à des garçons seront sous-estimées (</a:t>
            </a:r>
            <a:r>
              <a:rPr lang="fr-FR" sz="2400" dirty="0" err="1"/>
              <a:t>Mosconi</a:t>
            </a:r>
            <a:r>
              <a:rPr lang="fr-FR" sz="2400" dirty="0"/>
              <a:t>, 1999).</a:t>
            </a:r>
          </a:p>
        </p:txBody>
      </p:sp>
      <p:sp>
        <p:nvSpPr>
          <p:cNvPr id="6" name="Espace réservé du numéro de diapositive 5"/>
          <p:cNvSpPr>
            <a:spLocks noGrp="1"/>
          </p:cNvSpPr>
          <p:nvPr>
            <p:ph type="sldNum" sz="quarter" idx="12"/>
          </p:nvPr>
        </p:nvSpPr>
        <p:spPr/>
        <p:txBody>
          <a:bodyPr/>
          <a:lstStyle/>
          <a:p>
            <a:fld id="{0F0484AB-870A-4486-AE62-A14327FD2754}" type="slidenum">
              <a:rPr lang="fr-FR"/>
              <a:pPr/>
              <a:t>10</a:t>
            </a:fld>
            <a:endParaRPr lang="fr-FR"/>
          </a:p>
        </p:txBody>
      </p:sp>
      <p:sp>
        <p:nvSpPr>
          <p:cNvPr id="5" name="Rectangle 2"/>
          <p:cNvSpPr txBox="1">
            <a:spLocks noChangeArrowheads="1"/>
          </p:cNvSpPr>
          <p:nvPr/>
        </p:nvSpPr>
        <p:spPr>
          <a:xfrm>
            <a:off x="1415480" y="332736"/>
            <a:ext cx="9360000" cy="720000"/>
          </a:xfrm>
          <a:prstGeom prst="rect">
            <a:avLst/>
          </a:prstGeom>
          <a:noFill/>
          <a:ln w="28575">
            <a:solidFill>
              <a:schemeClr val="accent5">
                <a:lumMod val="75000"/>
              </a:schemeClr>
            </a:solid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BE" sz="3200" b="1" dirty="0">
                <a:solidFill>
                  <a:schemeClr val="accent5">
                    <a:lumMod val="75000"/>
                  </a:schemeClr>
                </a:solidFill>
                <a:latin typeface="Taffy" pitchFamily="2" charset="0"/>
              </a:rPr>
              <a:t>Hypothèses</a:t>
            </a:r>
            <a:endParaRPr lang="fr-FR" sz="3200" b="1" dirty="0">
              <a:solidFill>
                <a:schemeClr val="accent5">
                  <a:lumMod val="75000"/>
                </a:schemeClr>
              </a:solidFill>
              <a:latin typeface="Taffy" pitchFamily="2" charset="0"/>
            </a:endParaRPr>
          </a:p>
        </p:txBody>
      </p:sp>
    </p:spTree>
    <p:extLst>
      <p:ext uri="{BB962C8B-B14F-4D97-AF65-F5344CB8AC3E}">
        <p14:creationId xmlns:p14="http://schemas.microsoft.com/office/powerpoint/2010/main" val="2024138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2555" name="Group 107"/>
          <p:cNvGraphicFramePr>
            <a:graphicFrameLocks noGrp="1"/>
          </p:cNvGraphicFramePr>
          <p:nvPr>
            <p:ph/>
          </p:nvPr>
        </p:nvGraphicFramePr>
        <p:xfrm>
          <a:off x="2706087" y="1916832"/>
          <a:ext cx="7374297" cy="3151188"/>
        </p:xfrm>
        <a:graphic>
          <a:graphicData uri="http://schemas.openxmlformats.org/drawingml/2006/table">
            <a:tbl>
              <a:tblPr/>
              <a:tblGrid>
                <a:gridCol w="1475137">
                  <a:extLst>
                    <a:ext uri="{9D8B030D-6E8A-4147-A177-3AD203B41FA5}">
                      <a16:colId xmlns:a16="http://schemas.microsoft.com/office/drawing/2014/main" val="20000"/>
                    </a:ext>
                  </a:extLst>
                </a:gridCol>
                <a:gridCol w="1475138">
                  <a:extLst>
                    <a:ext uri="{9D8B030D-6E8A-4147-A177-3AD203B41FA5}">
                      <a16:colId xmlns:a16="http://schemas.microsoft.com/office/drawing/2014/main" val="20001"/>
                    </a:ext>
                  </a:extLst>
                </a:gridCol>
                <a:gridCol w="1473747">
                  <a:extLst>
                    <a:ext uri="{9D8B030D-6E8A-4147-A177-3AD203B41FA5}">
                      <a16:colId xmlns:a16="http://schemas.microsoft.com/office/drawing/2014/main" val="20002"/>
                    </a:ext>
                  </a:extLst>
                </a:gridCol>
                <a:gridCol w="1475137">
                  <a:extLst>
                    <a:ext uri="{9D8B030D-6E8A-4147-A177-3AD203B41FA5}">
                      <a16:colId xmlns:a16="http://schemas.microsoft.com/office/drawing/2014/main" val="20003"/>
                    </a:ext>
                  </a:extLst>
                </a:gridCol>
                <a:gridCol w="1475138">
                  <a:extLst>
                    <a:ext uri="{9D8B030D-6E8A-4147-A177-3AD203B41FA5}">
                      <a16:colId xmlns:a16="http://schemas.microsoft.com/office/drawing/2014/main" val="20004"/>
                    </a:ext>
                  </a:extLst>
                </a:gridCol>
              </a:tblGrid>
              <a:tr h="10509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fr-FR" sz="2400" b="0" i="0" u="none" strike="noStrike" cap="none" normalizeH="0" baseline="0" dirty="0">
                        <a:ln>
                          <a:noFill/>
                        </a:ln>
                        <a:solidFill>
                          <a:schemeClr val="tx1"/>
                        </a:solidFill>
                        <a:effectLst/>
                        <a:latin typeface="Arial" charset="0"/>
                      </a:endParaRPr>
                    </a:p>
                  </a:txBody>
                  <a:tcPr marL="84406" marR="84406" anchor="ctr"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fr-FR" sz="2400" b="0" i="0" u="none" strike="noStrike" cap="none" normalizeH="0" baseline="0" dirty="0">
                          <a:ln>
                            <a:noFill/>
                          </a:ln>
                          <a:solidFill>
                            <a:schemeClr val="tx1"/>
                          </a:solidFill>
                          <a:effectLst/>
                          <a:latin typeface="+mn-lt"/>
                        </a:rPr>
                        <a:t>Copie très faible</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fr-FR" sz="2400" b="0" i="0" u="none" strike="noStrike" cap="none" normalizeH="0" baseline="0" dirty="0">
                          <a:ln>
                            <a:noFill/>
                          </a:ln>
                          <a:solidFill>
                            <a:schemeClr val="tx1"/>
                          </a:solidFill>
                          <a:effectLst/>
                          <a:latin typeface="+mn-lt"/>
                        </a:rPr>
                        <a:t>Copie faible</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fr-FR" sz="2400" b="0" i="0" u="none" strike="noStrike" cap="none" normalizeH="0" baseline="0">
                          <a:ln>
                            <a:noFill/>
                          </a:ln>
                          <a:solidFill>
                            <a:schemeClr val="tx1"/>
                          </a:solidFill>
                          <a:effectLst/>
                          <a:latin typeface="+mn-lt"/>
                        </a:rPr>
                        <a:t>Copie moyenne </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fr-FR" sz="2400" b="0" i="0" u="none" strike="noStrike" cap="none" normalizeH="0" baseline="0">
                          <a:ln>
                            <a:noFill/>
                          </a:ln>
                          <a:solidFill>
                            <a:schemeClr val="tx1"/>
                          </a:solidFill>
                          <a:effectLst/>
                          <a:latin typeface="+mn-lt"/>
                        </a:rPr>
                        <a:t>Bonne copie</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493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fr-FR" sz="2400" b="0" i="0" u="none" strike="noStrike" cap="none" normalizeH="0" baseline="0" dirty="0">
                          <a:ln>
                            <a:noFill/>
                          </a:ln>
                          <a:solidFill>
                            <a:schemeClr val="tx1"/>
                          </a:solidFill>
                          <a:effectLst/>
                          <a:latin typeface="+mn-lt"/>
                        </a:rPr>
                        <a:t>Moyenne filles</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fr-FR" sz="2400" b="0" i="0" u="none" strike="noStrike" cap="none" normalizeH="0" baseline="0" dirty="0">
                          <a:ln>
                            <a:noFill/>
                          </a:ln>
                          <a:solidFill>
                            <a:srgbClr val="00B050"/>
                          </a:solidFill>
                          <a:effectLst/>
                          <a:latin typeface="+mn-lt"/>
                        </a:rPr>
                        <a:t>2,042</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fr-FR" sz="2400" b="0" i="0" u="none" strike="noStrike" cap="none" normalizeH="0" baseline="0" dirty="0">
                          <a:ln>
                            <a:noFill/>
                          </a:ln>
                          <a:solidFill>
                            <a:srgbClr val="00B050"/>
                          </a:solidFill>
                          <a:effectLst/>
                          <a:latin typeface="+mn-lt"/>
                        </a:rPr>
                        <a:t>5,250</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fr-FR" sz="2400" b="0" i="0" u="none" strike="noStrike" cap="none" normalizeH="0" baseline="0" dirty="0">
                          <a:ln>
                            <a:noFill/>
                          </a:ln>
                          <a:solidFill>
                            <a:schemeClr val="accent2"/>
                          </a:solidFill>
                          <a:effectLst/>
                          <a:latin typeface="+mn-lt"/>
                        </a:rPr>
                        <a:t>6,354</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fr-FR" sz="2400" b="0" i="0" u="none" strike="noStrike" cap="none" normalizeH="0" baseline="0" dirty="0">
                          <a:ln>
                            <a:noFill/>
                          </a:ln>
                          <a:solidFill>
                            <a:schemeClr val="accent2"/>
                          </a:solidFill>
                          <a:effectLst/>
                          <a:latin typeface="+mn-lt"/>
                        </a:rPr>
                        <a:t>7,354</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509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fr-FR" sz="2400" b="0" i="0" u="none" strike="noStrike" cap="none" normalizeH="0" baseline="0" dirty="0">
                          <a:ln>
                            <a:noFill/>
                          </a:ln>
                          <a:solidFill>
                            <a:schemeClr val="tx1"/>
                          </a:solidFill>
                          <a:effectLst/>
                          <a:latin typeface="+mn-lt"/>
                        </a:rPr>
                        <a:t>Moyenne garçons</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fr-FR" sz="2400" b="0" i="0" u="none" strike="noStrike" cap="none" normalizeH="0" baseline="0" dirty="0">
                          <a:ln>
                            <a:noFill/>
                          </a:ln>
                          <a:solidFill>
                            <a:schemeClr val="accent2"/>
                          </a:solidFill>
                          <a:effectLst/>
                          <a:latin typeface="+mn-lt"/>
                        </a:rPr>
                        <a:t>1,750</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fr-FR" sz="2400" b="0" i="0" u="none" strike="noStrike" cap="none" normalizeH="0" baseline="0" dirty="0">
                          <a:ln>
                            <a:noFill/>
                          </a:ln>
                          <a:solidFill>
                            <a:schemeClr val="accent2"/>
                          </a:solidFill>
                          <a:effectLst/>
                          <a:latin typeface="+mn-lt"/>
                        </a:rPr>
                        <a:t>4,917</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fr-FR" sz="2400" b="0" i="0" u="none" strike="noStrike" cap="none" normalizeH="0" baseline="0" dirty="0">
                          <a:ln>
                            <a:noFill/>
                          </a:ln>
                          <a:solidFill>
                            <a:srgbClr val="00B050"/>
                          </a:solidFill>
                          <a:effectLst/>
                          <a:latin typeface="+mn-lt"/>
                        </a:rPr>
                        <a:t>6,937</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r>
                        <a:rPr kumimoji="0" lang="fr-FR" sz="2400" b="0" i="0" u="none" strike="noStrike" cap="none" normalizeH="0" baseline="0" dirty="0">
                          <a:ln>
                            <a:noFill/>
                          </a:ln>
                          <a:solidFill>
                            <a:srgbClr val="00B050"/>
                          </a:solidFill>
                          <a:effectLst/>
                          <a:latin typeface="+mn-lt"/>
                        </a:rPr>
                        <a:t>7,895</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4" name="Espace réservé du numéro de diapositive 4"/>
          <p:cNvSpPr>
            <a:spLocks noGrp="1"/>
          </p:cNvSpPr>
          <p:nvPr>
            <p:ph type="sldNum" sz="quarter" idx="12"/>
          </p:nvPr>
        </p:nvSpPr>
        <p:spPr/>
        <p:txBody>
          <a:bodyPr/>
          <a:lstStyle/>
          <a:p>
            <a:fld id="{2ED4A016-4D71-4F7C-95A4-0E346B22ED2B}" type="slidenum">
              <a:rPr lang="fr-FR"/>
              <a:pPr/>
              <a:t>11</a:t>
            </a:fld>
            <a:endParaRPr lang="fr-FR"/>
          </a:p>
        </p:txBody>
      </p:sp>
      <p:sp>
        <p:nvSpPr>
          <p:cNvPr id="232467" name="Text Box 19"/>
          <p:cNvSpPr txBox="1">
            <a:spLocks noChangeArrowheads="1"/>
          </p:cNvSpPr>
          <p:nvPr/>
        </p:nvSpPr>
        <p:spPr bwMode="auto">
          <a:xfrm>
            <a:off x="2573147" y="476250"/>
            <a:ext cx="7643926" cy="707886"/>
          </a:xfrm>
          <a:prstGeom prst="rect">
            <a:avLst/>
          </a:prstGeom>
          <a:noFill/>
          <a:ln w="9525">
            <a:noFill/>
            <a:miter lim="800000"/>
            <a:headEnd/>
            <a:tailEnd/>
          </a:ln>
          <a:effectLst/>
        </p:spPr>
        <p:txBody>
          <a:bodyPr wrap="square">
            <a:spAutoFit/>
          </a:bodyPr>
          <a:lstStyle/>
          <a:p>
            <a:pPr algn="ctr">
              <a:spcBef>
                <a:spcPct val="50000"/>
              </a:spcBef>
              <a:defRPr/>
            </a:pPr>
            <a:r>
              <a:rPr lang="fr-FR" sz="2000" b="1" dirty="0">
                <a:solidFill>
                  <a:schemeClr val="accent1">
                    <a:lumMod val="75000"/>
                  </a:schemeClr>
                </a:solidFill>
              </a:rPr>
              <a:t>Tableau 2 : moyenne des notes pour chacune des 4 copies attribuées aux filles et aux garçons </a:t>
            </a:r>
          </a:p>
        </p:txBody>
      </p:sp>
      <p:sp>
        <p:nvSpPr>
          <p:cNvPr id="3" name="Rectangle 2"/>
          <p:cNvSpPr/>
          <p:nvPr/>
        </p:nvSpPr>
        <p:spPr>
          <a:xfrm>
            <a:off x="4417386" y="3068960"/>
            <a:ext cx="2304256" cy="93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rgbClr val="FF0000"/>
              </a:solidFill>
            </a:endParaRPr>
          </a:p>
        </p:txBody>
      </p:sp>
    </p:spTree>
    <p:extLst>
      <p:ext uri="{BB962C8B-B14F-4D97-AF65-F5344CB8AC3E}">
        <p14:creationId xmlns:p14="http://schemas.microsoft.com/office/powerpoint/2010/main" val="2616770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3" name="Rectangle 3"/>
          <p:cNvSpPr>
            <a:spLocks noGrp="1" noChangeArrowheads="1"/>
          </p:cNvSpPr>
          <p:nvPr>
            <p:ph idx="1"/>
          </p:nvPr>
        </p:nvSpPr>
        <p:spPr/>
        <p:txBody>
          <a:bodyPr/>
          <a:lstStyle/>
          <a:p>
            <a:pPr marL="381000" indent="-381000">
              <a:buNone/>
            </a:pPr>
            <a:r>
              <a:rPr lang="fr-FR" sz="2200" b="1" u="sng" dirty="0">
                <a:effectLst>
                  <a:outerShdw blurRad="38100" dist="38100" dir="2700000" algn="tl">
                    <a:srgbClr val="FFFFFF"/>
                  </a:outerShdw>
                </a:effectLst>
              </a:rPr>
              <a:t>Mise à l’épreuve des hypothèses</a:t>
            </a:r>
          </a:p>
          <a:p>
            <a:pPr algn="just">
              <a:lnSpc>
                <a:spcPct val="90000"/>
              </a:lnSpc>
            </a:pPr>
            <a:r>
              <a:rPr lang="fr-FR" sz="2200" dirty="0"/>
              <a:t>L’hypothèse 2 est confirmée. L’interaction entre la copie et le sexe de l’étudiant (copie * sexe E) est significative dans les deux analyses au seuil de .05. </a:t>
            </a:r>
          </a:p>
          <a:p>
            <a:pPr algn="just">
              <a:lnSpc>
                <a:spcPct val="90000"/>
              </a:lnSpc>
            </a:pPr>
            <a:r>
              <a:rPr lang="fr-FR" sz="2200" dirty="0"/>
              <a:t>La copie moyenne forte et la bonne copie sont systématiquement mieux notées quand elles sont attribuées à un garçon, que quand elles le sont à une fille. </a:t>
            </a:r>
          </a:p>
          <a:p>
            <a:pPr algn="just">
              <a:lnSpc>
                <a:spcPct val="90000"/>
              </a:lnSpc>
            </a:pPr>
            <a:r>
              <a:rPr lang="fr-FR" sz="2200" dirty="0"/>
              <a:t>L’inverse est observé pour les copies plus faibles. Celles-ci sont notées de manière plus indulgente lorsqu’elles sont attribuées à une fille. </a:t>
            </a:r>
          </a:p>
        </p:txBody>
      </p:sp>
      <p:sp>
        <p:nvSpPr>
          <p:cNvPr id="6" name="Espace réservé du numéro de diapositive 5"/>
          <p:cNvSpPr>
            <a:spLocks noGrp="1"/>
          </p:cNvSpPr>
          <p:nvPr>
            <p:ph type="sldNum" sz="quarter" idx="12"/>
          </p:nvPr>
        </p:nvSpPr>
        <p:spPr/>
        <p:txBody>
          <a:bodyPr/>
          <a:lstStyle/>
          <a:p>
            <a:fld id="{0642C6A3-7631-4237-8E21-6E1A307E8F8A}" type="slidenum">
              <a:rPr lang="fr-FR"/>
              <a:pPr/>
              <a:t>12</a:t>
            </a:fld>
            <a:endParaRPr lang="fr-FR"/>
          </a:p>
        </p:txBody>
      </p:sp>
      <p:sp>
        <p:nvSpPr>
          <p:cNvPr id="7" name="Rectangle 2"/>
          <p:cNvSpPr txBox="1">
            <a:spLocks noChangeArrowheads="1"/>
          </p:cNvSpPr>
          <p:nvPr/>
        </p:nvSpPr>
        <p:spPr>
          <a:xfrm>
            <a:off x="1415480" y="332736"/>
            <a:ext cx="9360000" cy="720000"/>
          </a:xfrm>
          <a:prstGeom prst="rect">
            <a:avLst/>
          </a:prstGeom>
          <a:noFill/>
          <a:ln w="28575">
            <a:solidFill>
              <a:schemeClr val="accent5">
                <a:lumMod val="75000"/>
              </a:schemeClr>
            </a:solid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BE" sz="3200" b="1" dirty="0">
                <a:solidFill>
                  <a:schemeClr val="accent5">
                    <a:lumMod val="75000"/>
                  </a:schemeClr>
                </a:solidFill>
                <a:latin typeface="Taffy" pitchFamily="2" charset="0"/>
              </a:rPr>
              <a:t>Résultats</a:t>
            </a:r>
            <a:endParaRPr lang="fr-FR" sz="3200" b="1" dirty="0">
              <a:solidFill>
                <a:schemeClr val="accent5">
                  <a:lumMod val="75000"/>
                </a:schemeClr>
              </a:solidFill>
              <a:latin typeface="Taffy" pitchFamily="2" charset="0"/>
            </a:endParaRPr>
          </a:p>
        </p:txBody>
      </p:sp>
    </p:spTree>
    <p:extLst>
      <p:ext uri="{BB962C8B-B14F-4D97-AF65-F5344CB8AC3E}">
        <p14:creationId xmlns:p14="http://schemas.microsoft.com/office/powerpoint/2010/main" val="4243240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a:xfrm>
            <a:off x="1271464" y="332736"/>
            <a:ext cx="9576000" cy="720000"/>
          </a:xfrm>
          <a:noFill/>
          <a:ln w="28575">
            <a:solidFill>
              <a:schemeClr val="accent5">
                <a:lumMod val="75000"/>
              </a:schemeClr>
            </a:solidFill>
          </a:ln>
        </p:spPr>
        <p:txBody>
          <a:bodyPr vert="horz" lIns="91440" tIns="45720" rIns="91440" bIns="45720" rtlCol="0" anchor="ctr">
            <a:normAutofit/>
          </a:bodyPr>
          <a:lstStyle/>
          <a:p>
            <a:r>
              <a:rPr lang="fr-BE" sz="3200" b="1" dirty="0">
                <a:solidFill>
                  <a:schemeClr val="accent5">
                    <a:lumMod val="75000"/>
                  </a:schemeClr>
                </a:solidFill>
                <a:latin typeface="Taffy" pitchFamily="2" charset="0"/>
              </a:rPr>
              <a:t>Conclusions de la 1</a:t>
            </a:r>
            <a:r>
              <a:rPr lang="fr-BE" sz="3200" b="1" baseline="30000" dirty="0">
                <a:solidFill>
                  <a:schemeClr val="accent5">
                    <a:lumMod val="75000"/>
                  </a:schemeClr>
                </a:solidFill>
                <a:latin typeface="Taffy" pitchFamily="2" charset="0"/>
              </a:rPr>
              <a:t>re</a:t>
            </a:r>
            <a:r>
              <a:rPr lang="fr-BE" sz="3200" b="1" dirty="0">
                <a:solidFill>
                  <a:schemeClr val="accent5">
                    <a:lumMod val="75000"/>
                  </a:schemeClr>
                </a:solidFill>
                <a:latin typeface="Taffy" pitchFamily="2" charset="0"/>
              </a:rPr>
              <a:t> étude</a:t>
            </a:r>
            <a:endParaRPr lang="fr-FR" sz="3200" b="1" dirty="0">
              <a:solidFill>
                <a:schemeClr val="accent5">
                  <a:lumMod val="75000"/>
                </a:schemeClr>
              </a:solidFill>
              <a:latin typeface="Taffy" pitchFamily="2" charset="0"/>
            </a:endParaRPr>
          </a:p>
        </p:txBody>
      </p:sp>
      <p:sp>
        <p:nvSpPr>
          <p:cNvPr id="259075" name="Rectangle 3"/>
          <p:cNvSpPr>
            <a:spLocks noGrp="1" noChangeArrowheads="1"/>
          </p:cNvSpPr>
          <p:nvPr>
            <p:ph idx="1"/>
          </p:nvPr>
        </p:nvSpPr>
        <p:spPr>
          <a:xfrm>
            <a:off x="1703513" y="1447800"/>
            <a:ext cx="8513561" cy="5221560"/>
          </a:xfrm>
        </p:spPr>
        <p:txBody>
          <a:bodyPr>
            <a:normAutofit/>
          </a:bodyPr>
          <a:lstStyle/>
          <a:p>
            <a:pPr algn="just">
              <a:lnSpc>
                <a:spcPct val="90000"/>
              </a:lnSpc>
            </a:pPr>
            <a:r>
              <a:rPr lang="fr-FR" sz="2600" dirty="0"/>
              <a:t>L’étude expérimentale menée auprès de 48 enseignants de mathématiques a tendance à confirmer les données de la littérature. Face à des copies strictement identiques, mais attribuées dans un cas à des garçons, dans l’autre à des filles, il apparaît que les enseignants de mathématiques : </a:t>
            </a:r>
          </a:p>
          <a:p>
            <a:pPr lvl="1" algn="just"/>
            <a:r>
              <a:rPr lang="fr-FR" sz="2200" dirty="0"/>
              <a:t>surestiment en moyenne, mais très légèrement, les copies des garçons ;</a:t>
            </a:r>
          </a:p>
          <a:p>
            <a:pPr lvl="1" algn="just"/>
            <a:r>
              <a:rPr lang="fr-FR" sz="2200" dirty="0"/>
              <a:t>surestiment les copies moyennes et bonnes des garçons, et sous-estiment les copies équivalentes attribuées à des filles ; à l’inverse, notent avec plus d’indulgence les copies faibles et très faibles des filles.</a:t>
            </a:r>
          </a:p>
        </p:txBody>
      </p:sp>
      <p:sp>
        <p:nvSpPr>
          <p:cNvPr id="6" name="Espace réservé du numéro de diapositive 5"/>
          <p:cNvSpPr>
            <a:spLocks noGrp="1"/>
          </p:cNvSpPr>
          <p:nvPr>
            <p:ph type="sldNum" sz="quarter" idx="12"/>
          </p:nvPr>
        </p:nvSpPr>
        <p:spPr/>
        <p:txBody>
          <a:bodyPr/>
          <a:lstStyle/>
          <a:p>
            <a:fld id="{1C979BDF-9F92-4A05-8D76-F0BDE5B7544E}" type="slidenum">
              <a:rPr lang="fr-FR"/>
              <a:pPr/>
              <a:t>13</a:t>
            </a:fld>
            <a:endParaRPr lang="fr-FR"/>
          </a:p>
        </p:txBody>
      </p:sp>
    </p:spTree>
    <p:extLst>
      <p:ext uri="{BB962C8B-B14F-4D97-AF65-F5344CB8AC3E}">
        <p14:creationId xmlns:p14="http://schemas.microsoft.com/office/powerpoint/2010/main" val="1791220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1" name="Rectangle 3"/>
          <p:cNvSpPr>
            <a:spLocks noGrp="1" noChangeArrowheads="1"/>
          </p:cNvSpPr>
          <p:nvPr>
            <p:ph idx="1"/>
          </p:nvPr>
        </p:nvSpPr>
        <p:spPr>
          <a:xfrm>
            <a:off x="2382853" y="1412776"/>
            <a:ext cx="7499350" cy="4800600"/>
          </a:xfrm>
        </p:spPr>
        <p:txBody>
          <a:bodyPr>
            <a:normAutofit lnSpcReduction="10000"/>
          </a:bodyPr>
          <a:lstStyle/>
          <a:p>
            <a:pPr algn="just">
              <a:lnSpc>
                <a:spcPct val="90000"/>
              </a:lnSpc>
            </a:pPr>
            <a:r>
              <a:rPr lang="fr-FR" sz="2200" dirty="0"/>
              <a:t>Cette distorsion entre un score « objectif » ou externe, et le jugement subjectif de l’enseignant, renvoie, comme on le fait classiquement dans la littérature (</a:t>
            </a:r>
            <a:r>
              <a:rPr lang="fr-FR" sz="2200" dirty="0" err="1"/>
              <a:t>Bressoux</a:t>
            </a:r>
            <a:r>
              <a:rPr lang="fr-FR" sz="2200" dirty="0"/>
              <a:t> &amp; Pansu, 2003 ; </a:t>
            </a:r>
            <a:r>
              <a:rPr lang="fr-FR" sz="2200" dirty="0" err="1"/>
              <a:t>Chouinard</a:t>
            </a:r>
            <a:r>
              <a:rPr lang="fr-FR" sz="2200" dirty="0"/>
              <a:t>, 2002 ; </a:t>
            </a:r>
            <a:r>
              <a:rPr lang="fr-FR" sz="2200" dirty="0" err="1"/>
              <a:t>Duru</a:t>
            </a:r>
            <a:r>
              <a:rPr lang="fr-FR" sz="2200" dirty="0"/>
              <a:t>-</a:t>
            </a:r>
            <a:r>
              <a:rPr lang="fr-FR" sz="2200" dirty="0" err="1"/>
              <a:t>Bellat</a:t>
            </a:r>
            <a:r>
              <a:rPr lang="fr-FR" sz="2200" dirty="0"/>
              <a:t>, 1995), à la </a:t>
            </a:r>
            <a:r>
              <a:rPr lang="fr-FR" sz="2200" b="1" dirty="0">
                <a:solidFill>
                  <a:schemeClr val="accent2"/>
                </a:solidFill>
              </a:rPr>
              <a:t>notion d’attentes différenciées en fonction du sexe de l’élève</a:t>
            </a:r>
            <a:r>
              <a:rPr lang="fr-FR" sz="2200" b="1" dirty="0"/>
              <a:t>. </a:t>
            </a:r>
          </a:p>
          <a:p>
            <a:pPr algn="just">
              <a:lnSpc>
                <a:spcPct val="90000"/>
              </a:lnSpc>
            </a:pPr>
            <a:r>
              <a:rPr lang="fr-FR" sz="2200" dirty="0"/>
              <a:t>Si, en effet, les garçons les plus performants font « mieux que prévu » et les filles peu performantes également « mieux que prévu » par rapport à un standard externe, c’est vraisemblablement que les unes et les autres font justement « ce qui est attendu », c’est-à-dire de bonnes performances pour les garçons « capables » et d’un peu moins bonnes performances pour les filles « capables ».</a:t>
            </a:r>
          </a:p>
          <a:p>
            <a:pPr algn="just">
              <a:lnSpc>
                <a:spcPct val="90000"/>
              </a:lnSpc>
            </a:pPr>
            <a:r>
              <a:rPr lang="fr-FR" sz="2200" dirty="0"/>
              <a:t>De leur côté, les filles peu performantes seraient mieux notées, parce qu’elles ne déçoivent pas les attentes peu élevées tandis que les garçons peu performants seraient plus sévèrement notés parce qu’ils déçoivent.</a:t>
            </a:r>
          </a:p>
        </p:txBody>
      </p:sp>
      <p:sp>
        <p:nvSpPr>
          <p:cNvPr id="6" name="Espace réservé du numéro de diapositive 5"/>
          <p:cNvSpPr>
            <a:spLocks noGrp="1"/>
          </p:cNvSpPr>
          <p:nvPr>
            <p:ph type="sldNum" sz="quarter" idx="12"/>
          </p:nvPr>
        </p:nvSpPr>
        <p:spPr/>
        <p:txBody>
          <a:bodyPr/>
          <a:lstStyle/>
          <a:p>
            <a:fld id="{0E16A3E7-7E1D-4122-9D7A-C4A007A6D440}" type="slidenum">
              <a:rPr lang="fr-FR"/>
              <a:pPr/>
              <a:t>14</a:t>
            </a:fld>
            <a:endParaRPr lang="fr-FR"/>
          </a:p>
        </p:txBody>
      </p:sp>
      <p:sp>
        <p:nvSpPr>
          <p:cNvPr id="7" name="Rectangle 2"/>
          <p:cNvSpPr txBox="1">
            <a:spLocks noChangeArrowheads="1"/>
          </p:cNvSpPr>
          <p:nvPr/>
        </p:nvSpPr>
        <p:spPr>
          <a:xfrm>
            <a:off x="1416528" y="274638"/>
            <a:ext cx="9432000" cy="720000"/>
          </a:xfrm>
          <a:prstGeom prst="rect">
            <a:avLst/>
          </a:prstGeom>
          <a:noFill/>
          <a:ln w="28575">
            <a:solidFill>
              <a:schemeClr val="accent5">
                <a:lumMod val="75000"/>
              </a:schemeClr>
            </a:solid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BE" sz="3200" b="1" dirty="0">
                <a:solidFill>
                  <a:schemeClr val="accent5">
                    <a:lumMod val="75000"/>
                  </a:schemeClr>
                </a:solidFill>
                <a:latin typeface="Taffy" pitchFamily="2" charset="0"/>
              </a:rPr>
              <a:t>Conclusion</a:t>
            </a:r>
            <a:endParaRPr lang="fr-FR" sz="3200" b="1" dirty="0">
              <a:solidFill>
                <a:schemeClr val="accent5">
                  <a:lumMod val="75000"/>
                </a:schemeClr>
              </a:solidFill>
              <a:latin typeface="Taffy" pitchFamily="2" charset="0"/>
            </a:endParaRPr>
          </a:p>
        </p:txBody>
      </p:sp>
    </p:spTree>
    <p:extLst>
      <p:ext uri="{BB962C8B-B14F-4D97-AF65-F5344CB8AC3E}">
        <p14:creationId xmlns:p14="http://schemas.microsoft.com/office/powerpoint/2010/main" val="703354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marL="203195" indent="0" algn="ctr">
              <a:buNone/>
            </a:pPr>
            <a:r>
              <a:rPr lang="fr-FR" dirty="0"/>
              <a:t>Existe-t-il un biais de l’évaluation lié à l’origine ethnique des élèves indépendant de leur origine sociale et de leur niveau de performance ?</a:t>
            </a:r>
            <a:br>
              <a:rPr lang="fr-FR" dirty="0"/>
            </a:br>
            <a:endParaRPr lang="fr-FR" dirty="0"/>
          </a:p>
          <a:p>
            <a:pPr marL="203195" indent="0">
              <a:buNone/>
            </a:pPr>
            <a:r>
              <a:rPr lang="fr-FR" sz="1867" b="1" dirty="0">
                <a:solidFill>
                  <a:srgbClr val="6F927E"/>
                </a:solidFill>
              </a:rPr>
              <a:t>Design : </a:t>
            </a:r>
            <a:r>
              <a:rPr lang="fr-FR" dirty="0"/>
              <a:t>étude expérimentale (répartition aléatoire) ; réplication d’une étude menée en 2022 et non publiée. </a:t>
            </a:r>
          </a:p>
          <a:p>
            <a:pPr marL="203195" indent="0">
              <a:buNone/>
            </a:pPr>
            <a:r>
              <a:rPr lang="fr-FR" sz="1867" b="1" dirty="0">
                <a:solidFill>
                  <a:srgbClr val="6F927E"/>
                </a:solidFill>
              </a:rPr>
              <a:t>Population : </a:t>
            </a:r>
            <a:r>
              <a:rPr lang="fr-FR" dirty="0"/>
              <a:t>étudiants en formation initiale, étudiants en masters en sciences de l’éducation et étudiants en psychologie </a:t>
            </a:r>
          </a:p>
          <a:p>
            <a:pPr marL="203195" indent="0">
              <a:buNone/>
            </a:pPr>
            <a:r>
              <a:rPr lang="fr-FR" sz="1867" b="1" dirty="0">
                <a:solidFill>
                  <a:srgbClr val="6F927E"/>
                </a:solidFill>
              </a:rPr>
              <a:t>Taille de l’échantillon : </a:t>
            </a:r>
            <a:r>
              <a:rPr lang="fr-FR" dirty="0"/>
              <a:t>500 participants </a:t>
            </a:r>
          </a:p>
          <a:p>
            <a:pPr marL="203195" indent="0">
              <a:buNone/>
            </a:pPr>
            <a:r>
              <a:rPr lang="fr-FR" sz="1867" b="1" dirty="0">
                <a:solidFill>
                  <a:srgbClr val="6F927E"/>
                </a:solidFill>
              </a:rPr>
              <a:t>Instrument :</a:t>
            </a:r>
            <a:r>
              <a:rPr lang="fr-FR" dirty="0"/>
              <a:t> trois productions écrites d’élèves de 5</a:t>
            </a:r>
            <a:r>
              <a:rPr lang="fr-FR" baseline="30000" dirty="0"/>
              <a:t>e</a:t>
            </a:r>
            <a:r>
              <a:rPr lang="fr-FR" dirty="0"/>
              <a:t> année de l’enseignement primaire (1500 copies)</a:t>
            </a:r>
          </a:p>
          <a:p>
            <a:pPr marL="203195" indent="0">
              <a:buNone/>
            </a:pPr>
            <a:r>
              <a:rPr lang="fr-FR" sz="1867" b="1" dirty="0">
                <a:solidFill>
                  <a:srgbClr val="6F927E"/>
                </a:solidFill>
              </a:rPr>
              <a:t>Grille d’évaluation : </a:t>
            </a:r>
            <a:r>
              <a:rPr lang="fr-FR" dirty="0"/>
              <a:t>issue des évaluations externes non certificatives de la 5P</a:t>
            </a:r>
          </a:p>
          <a:p>
            <a:pPr marL="203195" indent="0">
              <a:buNone/>
            </a:pPr>
            <a:endParaRPr lang="fr-BE" dirty="0"/>
          </a:p>
        </p:txBody>
      </p:sp>
      <p:sp>
        <p:nvSpPr>
          <p:cNvPr id="3" name="Titre 2"/>
          <p:cNvSpPr>
            <a:spLocks noGrp="1"/>
          </p:cNvSpPr>
          <p:nvPr>
            <p:ph type="title"/>
          </p:nvPr>
        </p:nvSpPr>
        <p:spPr/>
        <p:txBody>
          <a:bodyPr/>
          <a:lstStyle/>
          <a:p>
            <a:r>
              <a:rPr lang="fr-BE" dirty="0"/>
              <a:t>Étude de </a:t>
            </a:r>
            <a:r>
              <a:rPr lang="fr-BE" dirty="0" err="1"/>
              <a:t>Dachet</a:t>
            </a:r>
            <a:r>
              <a:rPr lang="fr-BE" dirty="0"/>
              <a:t> &amp; Baye (2023)</a:t>
            </a:r>
          </a:p>
        </p:txBody>
      </p:sp>
      <p:pic>
        <p:nvPicPr>
          <p:cNvPr id="3074" name="Picture 2" descr="Recursos educativos ...: junio 2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852" y="4117927"/>
            <a:ext cx="2557032" cy="25570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cursos educativos ...: junio 2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5183" y="4117927"/>
            <a:ext cx="2557032" cy="255703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Recursos educativos ...: junio 2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8513" y="4117927"/>
            <a:ext cx="2557032" cy="2557032"/>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27"/>
          <p:cNvSpPr txBox="1"/>
          <p:nvPr/>
        </p:nvSpPr>
        <p:spPr>
          <a:xfrm>
            <a:off x="159469" y="4242543"/>
            <a:ext cx="836832" cy="420564"/>
          </a:xfrm>
          <a:prstGeom prst="rect">
            <a:avLst/>
          </a:prstGeom>
          <a:noFill/>
        </p:spPr>
        <p:txBody>
          <a:bodyPr wrap="none" rtlCol="0">
            <a:spAutoFit/>
          </a:bodyPr>
          <a:lstStyle/>
          <a:p>
            <a:r>
              <a:rPr lang="fr-BE" sz="2133" b="1" dirty="0"/>
              <a:t>Forte</a:t>
            </a:r>
          </a:p>
        </p:txBody>
      </p:sp>
      <p:sp>
        <p:nvSpPr>
          <p:cNvPr id="29" name="ZoneTexte 28"/>
          <p:cNvSpPr txBox="1"/>
          <p:nvPr/>
        </p:nvSpPr>
        <p:spPr>
          <a:xfrm>
            <a:off x="3956856" y="4242543"/>
            <a:ext cx="1317412" cy="420564"/>
          </a:xfrm>
          <a:prstGeom prst="rect">
            <a:avLst/>
          </a:prstGeom>
          <a:noFill/>
        </p:spPr>
        <p:txBody>
          <a:bodyPr wrap="none" rtlCol="0">
            <a:spAutoFit/>
          </a:bodyPr>
          <a:lstStyle/>
          <a:p>
            <a:r>
              <a:rPr lang="fr-BE" sz="2133" b="1" dirty="0"/>
              <a:t>Moyenne</a:t>
            </a:r>
          </a:p>
        </p:txBody>
      </p:sp>
      <p:sp>
        <p:nvSpPr>
          <p:cNvPr id="30" name="ZoneTexte 29"/>
          <p:cNvSpPr txBox="1"/>
          <p:nvPr/>
        </p:nvSpPr>
        <p:spPr>
          <a:xfrm>
            <a:off x="7849995" y="4242543"/>
            <a:ext cx="944618" cy="420564"/>
          </a:xfrm>
          <a:prstGeom prst="rect">
            <a:avLst/>
          </a:prstGeom>
          <a:noFill/>
        </p:spPr>
        <p:txBody>
          <a:bodyPr wrap="none" rtlCol="0">
            <a:spAutoFit/>
          </a:bodyPr>
          <a:lstStyle/>
          <a:p>
            <a:r>
              <a:rPr lang="fr-BE" sz="2133" b="1" dirty="0"/>
              <a:t>Faible</a:t>
            </a:r>
          </a:p>
        </p:txBody>
      </p:sp>
      <p:sp>
        <p:nvSpPr>
          <p:cNvPr id="32" name="ZoneTexte 31"/>
          <p:cNvSpPr txBox="1"/>
          <p:nvPr/>
        </p:nvSpPr>
        <p:spPr>
          <a:xfrm>
            <a:off x="2861863" y="5750004"/>
            <a:ext cx="1066446" cy="1077026"/>
          </a:xfrm>
          <a:prstGeom prst="rect">
            <a:avLst/>
          </a:prstGeom>
          <a:noFill/>
        </p:spPr>
        <p:txBody>
          <a:bodyPr wrap="none" rtlCol="0">
            <a:spAutoFit/>
          </a:bodyPr>
          <a:lstStyle/>
          <a:p>
            <a:r>
              <a:rPr lang="fr-BE" sz="2133" b="1" dirty="0"/>
              <a:t>Ayoub</a:t>
            </a:r>
          </a:p>
          <a:p>
            <a:r>
              <a:rPr lang="fr-BE" sz="2133" b="1" dirty="0"/>
              <a:t>Jordan </a:t>
            </a:r>
          </a:p>
          <a:p>
            <a:r>
              <a:rPr lang="fr-BE" sz="2133" b="1" dirty="0"/>
              <a:t>Lucien</a:t>
            </a:r>
          </a:p>
        </p:txBody>
      </p:sp>
      <p:sp>
        <p:nvSpPr>
          <p:cNvPr id="33" name="ZoneTexte 32"/>
          <p:cNvSpPr txBox="1"/>
          <p:nvPr/>
        </p:nvSpPr>
        <p:spPr>
          <a:xfrm>
            <a:off x="6819269" y="5750003"/>
            <a:ext cx="1066446" cy="1077026"/>
          </a:xfrm>
          <a:prstGeom prst="rect">
            <a:avLst/>
          </a:prstGeom>
          <a:noFill/>
        </p:spPr>
        <p:txBody>
          <a:bodyPr wrap="none" rtlCol="0">
            <a:spAutoFit/>
          </a:bodyPr>
          <a:lstStyle/>
          <a:p>
            <a:r>
              <a:rPr lang="fr-BE" sz="2133" b="1" dirty="0"/>
              <a:t>Jordan </a:t>
            </a:r>
          </a:p>
          <a:p>
            <a:r>
              <a:rPr lang="fr-BE" sz="2133" b="1" dirty="0"/>
              <a:t>Lucien</a:t>
            </a:r>
          </a:p>
          <a:p>
            <a:r>
              <a:rPr lang="fr-BE" sz="2133" b="1" dirty="0"/>
              <a:t>Ayoub</a:t>
            </a:r>
          </a:p>
        </p:txBody>
      </p:sp>
      <p:sp>
        <p:nvSpPr>
          <p:cNvPr id="34" name="ZoneTexte 33"/>
          <p:cNvSpPr txBox="1"/>
          <p:nvPr/>
        </p:nvSpPr>
        <p:spPr>
          <a:xfrm>
            <a:off x="10701871" y="5750001"/>
            <a:ext cx="1019190" cy="1077026"/>
          </a:xfrm>
          <a:prstGeom prst="rect">
            <a:avLst/>
          </a:prstGeom>
          <a:noFill/>
        </p:spPr>
        <p:txBody>
          <a:bodyPr wrap="none" rtlCol="0">
            <a:spAutoFit/>
          </a:bodyPr>
          <a:lstStyle/>
          <a:p>
            <a:r>
              <a:rPr lang="fr-BE" sz="2133" b="1" dirty="0"/>
              <a:t>Lucien</a:t>
            </a:r>
          </a:p>
          <a:p>
            <a:r>
              <a:rPr lang="fr-BE" sz="2133" b="1" dirty="0"/>
              <a:t>Ayoub</a:t>
            </a:r>
          </a:p>
          <a:p>
            <a:r>
              <a:rPr lang="fr-BE" sz="2133" b="1" dirty="0"/>
              <a:t>Jordan</a:t>
            </a:r>
          </a:p>
        </p:txBody>
      </p:sp>
      <p:cxnSp>
        <p:nvCxnSpPr>
          <p:cNvPr id="17" name="Connecteur droit avec flèche 16"/>
          <p:cNvCxnSpPr/>
          <p:nvPr/>
        </p:nvCxnSpPr>
        <p:spPr>
          <a:xfrm>
            <a:off x="3956856" y="5996764"/>
            <a:ext cx="2928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6" name="Connecteur droit avec flèche 35"/>
          <p:cNvCxnSpPr/>
          <p:nvPr/>
        </p:nvCxnSpPr>
        <p:spPr>
          <a:xfrm>
            <a:off x="3956855" y="6337079"/>
            <a:ext cx="2928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Connecteur droit avec flèche 36"/>
          <p:cNvCxnSpPr/>
          <p:nvPr/>
        </p:nvCxnSpPr>
        <p:spPr>
          <a:xfrm>
            <a:off x="3956855" y="6651405"/>
            <a:ext cx="2928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8" name="Connecteur droit avec flèche 37"/>
          <p:cNvCxnSpPr/>
          <p:nvPr/>
        </p:nvCxnSpPr>
        <p:spPr>
          <a:xfrm>
            <a:off x="7849995" y="5996764"/>
            <a:ext cx="2928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Connecteur droit avec flèche 38"/>
          <p:cNvCxnSpPr/>
          <p:nvPr/>
        </p:nvCxnSpPr>
        <p:spPr>
          <a:xfrm>
            <a:off x="7849995" y="6303999"/>
            <a:ext cx="2928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Connecteur droit avec flèche 39"/>
          <p:cNvCxnSpPr/>
          <p:nvPr/>
        </p:nvCxnSpPr>
        <p:spPr>
          <a:xfrm>
            <a:off x="7849995" y="6651405"/>
            <a:ext cx="2928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034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2" grpId="0"/>
      <p:bldP spid="33" grpId="0"/>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p:txBody>
          <a:bodyPr/>
          <a:lstStyle/>
          <a:p>
            <a:pPr marL="203195" indent="0" algn="just">
              <a:buNone/>
            </a:pPr>
            <a:r>
              <a:rPr lang="fr-BE" sz="2133" b="1" dirty="0">
                <a:solidFill>
                  <a:srgbClr val="6F927E"/>
                </a:solidFill>
              </a:rPr>
              <a:t>Comparaison entre les 9 copies</a:t>
            </a:r>
          </a:p>
        </p:txBody>
      </p:sp>
      <p:graphicFrame>
        <p:nvGraphicFramePr>
          <p:cNvPr id="11" name="Google Shape;3984;p59"/>
          <p:cNvGraphicFramePr/>
          <p:nvPr>
            <p:extLst>
              <p:ext uri="{D42A27DB-BD31-4B8C-83A1-F6EECF244321}">
                <p14:modId xmlns:p14="http://schemas.microsoft.com/office/powerpoint/2010/main" val="2283417030"/>
              </p:ext>
            </p:extLst>
          </p:nvPr>
        </p:nvGraphicFramePr>
        <p:xfrm>
          <a:off x="5357397" y="728818"/>
          <a:ext cx="6524315" cy="6183273"/>
        </p:xfrm>
        <a:graphic>
          <a:graphicData uri="http://schemas.openxmlformats.org/drawingml/2006/table">
            <a:tbl>
              <a:tblPr>
                <a:noFill/>
              </a:tblPr>
              <a:tblGrid>
                <a:gridCol w="2675883">
                  <a:extLst>
                    <a:ext uri="{9D8B030D-6E8A-4147-A177-3AD203B41FA5}">
                      <a16:colId xmlns:a16="http://schemas.microsoft.com/office/drawing/2014/main" val="20000"/>
                    </a:ext>
                  </a:extLst>
                </a:gridCol>
                <a:gridCol w="1038971">
                  <a:extLst>
                    <a:ext uri="{9D8B030D-6E8A-4147-A177-3AD203B41FA5}">
                      <a16:colId xmlns:a16="http://schemas.microsoft.com/office/drawing/2014/main" val="20001"/>
                    </a:ext>
                  </a:extLst>
                </a:gridCol>
                <a:gridCol w="1611465">
                  <a:extLst>
                    <a:ext uri="{9D8B030D-6E8A-4147-A177-3AD203B41FA5}">
                      <a16:colId xmlns:a16="http://schemas.microsoft.com/office/drawing/2014/main" val="20002"/>
                    </a:ext>
                  </a:extLst>
                </a:gridCol>
                <a:gridCol w="1197996">
                  <a:extLst>
                    <a:ext uri="{9D8B030D-6E8A-4147-A177-3AD203B41FA5}">
                      <a16:colId xmlns:a16="http://schemas.microsoft.com/office/drawing/2014/main" val="20003"/>
                    </a:ext>
                  </a:extLst>
                </a:gridCol>
              </a:tblGrid>
              <a:tr h="697233">
                <a:tc>
                  <a:txBody>
                    <a:bodyPr/>
                    <a:lstStyle/>
                    <a:p>
                      <a:pPr marL="0" lvl="0" indent="0" algn="ctr" rtl="0">
                        <a:spcBef>
                          <a:spcPts val="0"/>
                        </a:spcBef>
                        <a:spcAft>
                          <a:spcPts val="0"/>
                        </a:spcAft>
                        <a:buNone/>
                      </a:pPr>
                      <a:endParaRPr sz="2100" dirty="0">
                        <a:solidFill>
                          <a:schemeClr val="dk1"/>
                        </a:solidFill>
                        <a:latin typeface="Alata"/>
                        <a:ea typeface="Alata"/>
                        <a:cs typeface="Alata"/>
                        <a:sym typeface="Alata"/>
                      </a:endParaRPr>
                    </a:p>
                  </a:txBody>
                  <a:tcPr marL="121900" marR="121900" marT="121900" marB="121900" anchor="ctr">
                    <a:lnL w="12700" cap="flat" cmpd="sng" algn="ctr">
                      <a:noFill/>
                      <a:prstDash val="solid"/>
                      <a:round/>
                      <a:headEnd type="none" w="med" len="med"/>
                      <a:tailEnd type="none" w="med" len="med"/>
                    </a:lnL>
                    <a:lnR w="9525" cap="flat" cmpd="sng">
                      <a:solidFill>
                        <a:schemeClr val="dk1"/>
                      </a:solidFill>
                      <a:prstDash val="solid"/>
                      <a:round/>
                      <a:headEnd type="none" w="sm" len="sm"/>
                      <a:tailEnd type="none" w="sm" len="sm"/>
                    </a:lnR>
                    <a:lnT w="12700" cap="flat" cmpd="sng" algn="ctr">
                      <a:noFill/>
                      <a:prstDash val="solid"/>
                      <a:round/>
                      <a:headEnd type="none" w="med" len="med"/>
                      <a:tailEnd type="none" w="med" len="med"/>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FR" sz="2100" b="1" dirty="0">
                          <a:solidFill>
                            <a:schemeClr val="dk1"/>
                          </a:solidFill>
                          <a:latin typeface="Alata"/>
                          <a:ea typeface="Alata"/>
                          <a:cs typeface="Alata"/>
                          <a:sym typeface="Alata"/>
                        </a:rPr>
                        <a:t>N°</a:t>
                      </a:r>
                      <a:endParaRPr sz="2100" b="1" dirty="0">
                        <a:solidFill>
                          <a:schemeClr val="dk1"/>
                        </a:solidFill>
                        <a:latin typeface="Alata"/>
                        <a:ea typeface="Alata"/>
                        <a:cs typeface="Alata"/>
                        <a:sym typeface="Alata"/>
                      </a:endParaRPr>
                    </a:p>
                  </a:txBody>
                  <a:tcPr marL="121900" marR="121900" marT="121900" marB="1219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100" b="1" dirty="0">
                          <a:solidFill>
                            <a:schemeClr val="dk1"/>
                          </a:solidFill>
                          <a:latin typeface="Alata"/>
                          <a:ea typeface="Alata"/>
                          <a:cs typeface="Alata"/>
                          <a:sym typeface="Alata"/>
                        </a:rPr>
                        <a:t>Moyenne</a:t>
                      </a:r>
                      <a:endParaRPr sz="2100" b="1" dirty="0">
                        <a:solidFill>
                          <a:schemeClr val="dk1"/>
                        </a:solidFill>
                        <a:latin typeface="Alata"/>
                        <a:ea typeface="Alata"/>
                        <a:cs typeface="Alata"/>
                        <a:sym typeface="Alata"/>
                      </a:endParaRPr>
                    </a:p>
                  </a:txBody>
                  <a:tcPr marL="121900" marR="121900" marT="121900" marB="1219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BE" sz="2100" b="1" i="0" dirty="0">
                          <a:solidFill>
                            <a:schemeClr val="dk1"/>
                          </a:solidFill>
                          <a:latin typeface="Alata"/>
                          <a:ea typeface="Alata"/>
                          <a:cs typeface="Alata"/>
                          <a:sym typeface="Alata"/>
                        </a:rPr>
                        <a:t>ET</a:t>
                      </a:r>
                      <a:endParaRPr sz="2100" b="1" i="0" dirty="0">
                        <a:solidFill>
                          <a:schemeClr val="dk1"/>
                        </a:solidFill>
                        <a:latin typeface="Alata"/>
                        <a:ea typeface="Alata"/>
                        <a:cs typeface="Alata"/>
                        <a:sym typeface="Alata"/>
                      </a:endParaRPr>
                    </a:p>
                  </a:txBody>
                  <a:tcPr marL="121900" marR="121900" marT="121900" marB="1219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algn="ctr" rtl="0">
                        <a:spcBef>
                          <a:spcPts val="0"/>
                        </a:spcBef>
                        <a:spcAft>
                          <a:spcPts val="0"/>
                        </a:spcAft>
                        <a:buNone/>
                      </a:pPr>
                      <a:r>
                        <a:rPr lang="fr-FR" sz="1900" b="1" dirty="0">
                          <a:solidFill>
                            <a:schemeClr val="accent3"/>
                          </a:solidFill>
                          <a:latin typeface="Alata"/>
                          <a:ea typeface="Alata"/>
                          <a:cs typeface="Alata"/>
                          <a:sym typeface="Alata"/>
                        </a:rPr>
                        <a:t>Ayoub Faible</a:t>
                      </a:r>
                      <a:endParaRPr sz="1900" b="1" dirty="0">
                        <a:solidFill>
                          <a:schemeClr val="accent3"/>
                        </a:solidFill>
                        <a:latin typeface="Alata"/>
                        <a:ea typeface="Alata"/>
                        <a:cs typeface="Alata"/>
                        <a:sym typeface="Alata"/>
                      </a:endParaRPr>
                    </a:p>
                  </a:txBody>
                  <a:tcPr marL="121900" marR="121900" marT="121900" marB="1219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FR" sz="2400" dirty="0">
                          <a:solidFill>
                            <a:schemeClr val="accent3"/>
                          </a:solidFill>
                          <a:latin typeface="Inter Tight"/>
                          <a:ea typeface="Inter Tight"/>
                          <a:cs typeface="Inter Tight"/>
                          <a:sym typeface="Inter Tight"/>
                        </a:rPr>
                        <a:t>1</a:t>
                      </a:r>
                      <a:endParaRPr sz="2400" dirty="0">
                        <a:solidFill>
                          <a:schemeClr val="accent3"/>
                        </a:solidFill>
                        <a:latin typeface="Inter Tight"/>
                        <a:ea typeface="Inter Tight"/>
                        <a:cs typeface="Inter Tight"/>
                        <a:sym typeface="Inter Tight"/>
                      </a:endParaRPr>
                    </a:p>
                  </a:txBody>
                  <a:tcPr marL="121900" marR="121900" marT="121900" marB="1219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fontAlgn="b">
                        <a:lnSpc>
                          <a:spcPct val="100000"/>
                        </a:lnSpc>
                        <a:spcBef>
                          <a:spcPts val="0"/>
                        </a:spcBef>
                        <a:spcAft>
                          <a:spcPts val="0"/>
                        </a:spcAft>
                        <a:buClr>
                          <a:srgbClr val="000000"/>
                        </a:buClr>
                        <a:buFont typeface="Arial"/>
                        <a:buNone/>
                      </a:pPr>
                      <a:r>
                        <a:rPr lang="fr-BE" sz="1900" b="0" i="0" u="none" strike="noStrike" cap="none" dirty="0">
                          <a:solidFill>
                            <a:schemeClr val="accent3"/>
                          </a:solidFill>
                          <a:latin typeface="Inter Tight"/>
                          <a:ea typeface="Inter Tight"/>
                          <a:cs typeface="Inter Tight"/>
                          <a:sym typeface="Arial"/>
                        </a:rPr>
                        <a:t>5.884</a:t>
                      </a:r>
                    </a:p>
                  </a:txBody>
                  <a:tcPr marL="8467" marR="8467" marT="8467"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fontAlgn="b">
                        <a:lnSpc>
                          <a:spcPct val="100000"/>
                        </a:lnSpc>
                        <a:spcBef>
                          <a:spcPts val="0"/>
                        </a:spcBef>
                        <a:spcAft>
                          <a:spcPts val="0"/>
                        </a:spcAft>
                        <a:buClr>
                          <a:srgbClr val="000000"/>
                        </a:buClr>
                        <a:buFont typeface="Arial"/>
                        <a:buNone/>
                      </a:pPr>
                      <a:r>
                        <a:rPr lang="fr-BE" sz="1900" b="0" i="0" u="none" strike="noStrike" cap="none" dirty="0">
                          <a:solidFill>
                            <a:schemeClr val="dk1"/>
                          </a:solidFill>
                          <a:latin typeface="Inter Tight"/>
                          <a:ea typeface="Inter Tight"/>
                          <a:cs typeface="Inter Tight"/>
                          <a:sym typeface="Arial"/>
                        </a:rPr>
                        <a:t>2.022</a:t>
                      </a:r>
                    </a:p>
                  </a:txBody>
                  <a:tcPr marL="8467" marR="8467" marT="8467"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09560">
                <a:tc>
                  <a:txBody>
                    <a:bodyPr/>
                    <a:lstStyle/>
                    <a:p>
                      <a:pPr marL="0" lvl="0" indent="0" algn="ctr" rtl="0">
                        <a:spcBef>
                          <a:spcPts val="0"/>
                        </a:spcBef>
                        <a:spcAft>
                          <a:spcPts val="0"/>
                        </a:spcAft>
                        <a:buNone/>
                      </a:pPr>
                      <a:r>
                        <a:rPr lang="fr-FR" sz="1900" b="1" dirty="0">
                          <a:solidFill>
                            <a:schemeClr val="accent2"/>
                          </a:solidFill>
                          <a:latin typeface="Alata"/>
                          <a:ea typeface="Alata"/>
                          <a:cs typeface="Alata"/>
                          <a:sym typeface="Alata"/>
                        </a:rPr>
                        <a:t>Ayoub</a:t>
                      </a:r>
                      <a:r>
                        <a:rPr lang="fr-FR" sz="1900" b="1" baseline="0" dirty="0">
                          <a:solidFill>
                            <a:schemeClr val="accent2"/>
                          </a:solidFill>
                          <a:latin typeface="Alata"/>
                          <a:ea typeface="Alata"/>
                          <a:cs typeface="Alata"/>
                          <a:sym typeface="Alata"/>
                        </a:rPr>
                        <a:t> Moyen</a:t>
                      </a:r>
                      <a:endParaRPr sz="1900" b="1" dirty="0">
                        <a:solidFill>
                          <a:schemeClr val="accent2"/>
                        </a:solidFill>
                        <a:latin typeface="Alata"/>
                        <a:ea typeface="Alata"/>
                        <a:cs typeface="Alata"/>
                        <a:sym typeface="Alata"/>
                      </a:endParaRPr>
                    </a:p>
                  </a:txBody>
                  <a:tcPr marL="121900" marR="121900" marT="121900" marB="1219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FR" sz="2400" dirty="0">
                          <a:solidFill>
                            <a:schemeClr val="dk1"/>
                          </a:solidFill>
                          <a:latin typeface="Inter Tight"/>
                          <a:ea typeface="Inter Tight"/>
                          <a:cs typeface="Inter Tight"/>
                          <a:sym typeface="Inter Tight"/>
                        </a:rPr>
                        <a:t>2</a:t>
                      </a:r>
                      <a:endParaRPr sz="2400" dirty="0">
                        <a:solidFill>
                          <a:schemeClr val="dk1"/>
                        </a:solidFill>
                        <a:latin typeface="Inter Tight"/>
                        <a:ea typeface="Inter Tight"/>
                        <a:cs typeface="Inter Tight"/>
                        <a:sym typeface="Inter Tight"/>
                      </a:endParaRPr>
                    </a:p>
                  </a:txBody>
                  <a:tcPr marL="121900" marR="121900" marT="121900" marB="1219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fontAlgn="b">
                        <a:lnSpc>
                          <a:spcPct val="100000"/>
                        </a:lnSpc>
                        <a:spcBef>
                          <a:spcPts val="0"/>
                        </a:spcBef>
                        <a:spcAft>
                          <a:spcPts val="0"/>
                        </a:spcAft>
                        <a:buClr>
                          <a:srgbClr val="000000"/>
                        </a:buClr>
                        <a:buFont typeface="Arial"/>
                        <a:buNone/>
                      </a:pPr>
                      <a:r>
                        <a:rPr lang="fr-BE" sz="1900" b="0" i="0" u="none" strike="noStrike" cap="none" dirty="0">
                          <a:solidFill>
                            <a:schemeClr val="accent2"/>
                          </a:solidFill>
                          <a:latin typeface="Inter Tight"/>
                          <a:ea typeface="Inter Tight"/>
                          <a:cs typeface="Inter Tight"/>
                          <a:sym typeface="Arial"/>
                        </a:rPr>
                        <a:t>10.625</a:t>
                      </a:r>
                    </a:p>
                  </a:txBody>
                  <a:tcPr marL="8467" marR="8467" marT="8467"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fontAlgn="b">
                        <a:lnSpc>
                          <a:spcPct val="100000"/>
                        </a:lnSpc>
                        <a:spcBef>
                          <a:spcPts val="0"/>
                        </a:spcBef>
                        <a:spcAft>
                          <a:spcPts val="0"/>
                        </a:spcAft>
                        <a:buClr>
                          <a:srgbClr val="000000"/>
                        </a:buClr>
                        <a:buFont typeface="Arial"/>
                        <a:buNone/>
                      </a:pPr>
                      <a:r>
                        <a:rPr lang="fr-BE" sz="1900" b="0" i="0" u="none" strike="noStrike" cap="none" dirty="0">
                          <a:solidFill>
                            <a:schemeClr val="dk1"/>
                          </a:solidFill>
                          <a:latin typeface="Inter Tight"/>
                          <a:ea typeface="Inter Tight"/>
                          <a:cs typeface="Inter Tight"/>
                          <a:sym typeface="Arial"/>
                        </a:rPr>
                        <a:t>1.823</a:t>
                      </a:r>
                    </a:p>
                  </a:txBody>
                  <a:tcPr marL="8467" marR="8467" marT="8467"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09560">
                <a:tc>
                  <a:txBody>
                    <a:bodyPr/>
                    <a:lstStyle/>
                    <a:p>
                      <a:pPr marL="0" lvl="0" indent="0" algn="ctr" rtl="0">
                        <a:spcBef>
                          <a:spcPts val="0"/>
                        </a:spcBef>
                        <a:spcAft>
                          <a:spcPts val="0"/>
                        </a:spcAft>
                        <a:buNone/>
                      </a:pPr>
                      <a:r>
                        <a:rPr lang="fr-FR" sz="1900" b="1" dirty="0">
                          <a:solidFill>
                            <a:srgbClr val="00B0F0"/>
                          </a:solidFill>
                          <a:latin typeface="Alata"/>
                          <a:ea typeface="Alata"/>
                          <a:cs typeface="Alata"/>
                          <a:sym typeface="Alata"/>
                        </a:rPr>
                        <a:t>Ayoub Fort</a:t>
                      </a:r>
                      <a:endParaRPr sz="1900" b="1" dirty="0">
                        <a:solidFill>
                          <a:srgbClr val="00B0F0"/>
                        </a:solidFill>
                        <a:latin typeface="Alata"/>
                        <a:ea typeface="Alata"/>
                        <a:cs typeface="Alata"/>
                        <a:sym typeface="Alata"/>
                      </a:endParaRPr>
                    </a:p>
                  </a:txBody>
                  <a:tcPr marL="121900" marR="121900" marT="121900" marB="1219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FR" sz="2400" dirty="0">
                          <a:solidFill>
                            <a:srgbClr val="00B0F0"/>
                          </a:solidFill>
                          <a:latin typeface="Inter Tight"/>
                          <a:ea typeface="Inter Tight"/>
                          <a:cs typeface="Inter Tight"/>
                          <a:sym typeface="Inter Tight"/>
                        </a:rPr>
                        <a:t>3</a:t>
                      </a:r>
                      <a:endParaRPr sz="2400" dirty="0">
                        <a:solidFill>
                          <a:srgbClr val="00B0F0"/>
                        </a:solidFill>
                        <a:latin typeface="Inter Tight"/>
                        <a:ea typeface="Inter Tight"/>
                        <a:cs typeface="Inter Tight"/>
                        <a:sym typeface="Inter Tight"/>
                      </a:endParaRPr>
                    </a:p>
                  </a:txBody>
                  <a:tcPr marL="121900" marR="121900" marT="121900" marB="1219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fontAlgn="b">
                        <a:lnSpc>
                          <a:spcPct val="100000"/>
                        </a:lnSpc>
                        <a:spcBef>
                          <a:spcPts val="0"/>
                        </a:spcBef>
                        <a:spcAft>
                          <a:spcPts val="0"/>
                        </a:spcAft>
                        <a:buClr>
                          <a:srgbClr val="000000"/>
                        </a:buClr>
                        <a:buFont typeface="Arial"/>
                        <a:buNone/>
                      </a:pPr>
                      <a:r>
                        <a:rPr lang="fr-BE" sz="1900" b="0" i="0" u="none" strike="noStrike" cap="none" dirty="0">
                          <a:solidFill>
                            <a:srgbClr val="00B0F0"/>
                          </a:solidFill>
                          <a:latin typeface="Inter Tight"/>
                          <a:ea typeface="Inter Tight"/>
                          <a:cs typeface="Inter Tight"/>
                          <a:sym typeface="Arial"/>
                        </a:rPr>
                        <a:t>11.501</a:t>
                      </a:r>
                    </a:p>
                  </a:txBody>
                  <a:tcPr marL="8467" marR="8467" marT="8467"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fontAlgn="b">
                        <a:lnSpc>
                          <a:spcPct val="100000"/>
                        </a:lnSpc>
                        <a:spcBef>
                          <a:spcPts val="0"/>
                        </a:spcBef>
                        <a:spcAft>
                          <a:spcPts val="0"/>
                        </a:spcAft>
                        <a:buClr>
                          <a:srgbClr val="000000"/>
                        </a:buClr>
                        <a:buFont typeface="Arial"/>
                        <a:buNone/>
                      </a:pPr>
                      <a:r>
                        <a:rPr lang="fr-BE" sz="1900" b="0" i="0" u="none" strike="noStrike" cap="none" dirty="0">
                          <a:solidFill>
                            <a:schemeClr val="dk1"/>
                          </a:solidFill>
                          <a:latin typeface="Inter Tight"/>
                          <a:ea typeface="Inter Tight"/>
                          <a:cs typeface="Inter Tight"/>
                          <a:sym typeface="Arial"/>
                        </a:rPr>
                        <a:t>1.741</a:t>
                      </a:r>
                    </a:p>
                  </a:txBody>
                  <a:tcPr marL="8467" marR="8467" marT="8467"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09560">
                <a:tc>
                  <a:txBody>
                    <a:bodyPr/>
                    <a:lstStyle/>
                    <a:p>
                      <a:pPr marL="0" lvl="0" indent="0" algn="ctr" rtl="0">
                        <a:spcBef>
                          <a:spcPts val="0"/>
                        </a:spcBef>
                        <a:spcAft>
                          <a:spcPts val="0"/>
                        </a:spcAft>
                        <a:buNone/>
                      </a:pPr>
                      <a:r>
                        <a:rPr lang="fr-FR" sz="1900" b="1" dirty="0">
                          <a:solidFill>
                            <a:schemeClr val="accent3"/>
                          </a:solidFill>
                          <a:latin typeface="Alata"/>
                          <a:ea typeface="Alata"/>
                          <a:cs typeface="Alata"/>
                          <a:sym typeface="Alata"/>
                        </a:rPr>
                        <a:t>Jordan Faible</a:t>
                      </a:r>
                      <a:endParaRPr sz="1900" b="1" dirty="0">
                        <a:solidFill>
                          <a:schemeClr val="accent3"/>
                        </a:solidFill>
                        <a:latin typeface="Alata"/>
                        <a:ea typeface="Alata"/>
                        <a:cs typeface="Alata"/>
                        <a:sym typeface="Alata"/>
                      </a:endParaRPr>
                    </a:p>
                  </a:txBody>
                  <a:tcPr marL="121900" marR="121900" marT="121900" marB="1219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FR" sz="2400" dirty="0">
                          <a:solidFill>
                            <a:schemeClr val="accent3"/>
                          </a:solidFill>
                          <a:latin typeface="Inter Tight"/>
                          <a:ea typeface="Inter Tight"/>
                          <a:cs typeface="Inter Tight"/>
                          <a:sym typeface="Inter Tight"/>
                        </a:rPr>
                        <a:t>4</a:t>
                      </a:r>
                      <a:endParaRPr sz="2400" dirty="0">
                        <a:solidFill>
                          <a:schemeClr val="accent3"/>
                        </a:solidFill>
                        <a:latin typeface="Inter Tight"/>
                        <a:ea typeface="Inter Tight"/>
                        <a:cs typeface="Inter Tight"/>
                        <a:sym typeface="Inter Tight"/>
                      </a:endParaRPr>
                    </a:p>
                  </a:txBody>
                  <a:tcPr marL="121900" marR="121900" marT="121900" marB="1219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fontAlgn="b">
                        <a:lnSpc>
                          <a:spcPct val="100000"/>
                        </a:lnSpc>
                        <a:spcBef>
                          <a:spcPts val="0"/>
                        </a:spcBef>
                        <a:spcAft>
                          <a:spcPts val="0"/>
                        </a:spcAft>
                        <a:buClr>
                          <a:srgbClr val="000000"/>
                        </a:buClr>
                        <a:buFont typeface="Arial"/>
                        <a:buNone/>
                      </a:pPr>
                      <a:r>
                        <a:rPr lang="fr-BE" sz="1900" b="0" i="0" u="none" strike="noStrike" cap="none" dirty="0">
                          <a:solidFill>
                            <a:schemeClr val="accent3"/>
                          </a:solidFill>
                          <a:latin typeface="Inter Tight"/>
                          <a:ea typeface="Inter Tight"/>
                          <a:cs typeface="Inter Tight"/>
                          <a:sym typeface="Arial"/>
                        </a:rPr>
                        <a:t>5.683</a:t>
                      </a:r>
                    </a:p>
                  </a:txBody>
                  <a:tcPr marL="8467" marR="8467" marT="8467"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fontAlgn="b">
                        <a:lnSpc>
                          <a:spcPct val="100000"/>
                        </a:lnSpc>
                        <a:spcBef>
                          <a:spcPts val="0"/>
                        </a:spcBef>
                        <a:spcAft>
                          <a:spcPts val="0"/>
                        </a:spcAft>
                        <a:buClr>
                          <a:srgbClr val="000000"/>
                        </a:buClr>
                        <a:buFont typeface="Arial"/>
                        <a:buNone/>
                      </a:pPr>
                      <a:r>
                        <a:rPr lang="fr-BE" sz="1900" b="0" i="0" u="none" strike="noStrike" cap="none" dirty="0">
                          <a:solidFill>
                            <a:schemeClr val="dk1"/>
                          </a:solidFill>
                          <a:latin typeface="Inter Tight"/>
                          <a:ea typeface="Inter Tight"/>
                          <a:cs typeface="Inter Tight"/>
                          <a:sym typeface="Arial"/>
                        </a:rPr>
                        <a:t>1.815</a:t>
                      </a:r>
                    </a:p>
                  </a:txBody>
                  <a:tcPr marL="8467" marR="8467" marT="8467"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863649860"/>
                  </a:ext>
                </a:extLst>
              </a:tr>
              <a:tr h="609560">
                <a:tc>
                  <a:txBody>
                    <a:bodyPr/>
                    <a:lstStyle/>
                    <a:p>
                      <a:pPr marL="0" lvl="0" indent="0" algn="ctr" rtl="0">
                        <a:spcBef>
                          <a:spcPts val="0"/>
                        </a:spcBef>
                        <a:spcAft>
                          <a:spcPts val="0"/>
                        </a:spcAft>
                        <a:buNone/>
                      </a:pPr>
                      <a:r>
                        <a:rPr lang="fr-FR" sz="1900" b="1" dirty="0">
                          <a:solidFill>
                            <a:schemeClr val="accent2"/>
                          </a:solidFill>
                          <a:latin typeface="Alata"/>
                          <a:ea typeface="Alata"/>
                          <a:cs typeface="Alata"/>
                          <a:sym typeface="Alata"/>
                        </a:rPr>
                        <a:t>Jordan Moyen</a:t>
                      </a:r>
                      <a:endParaRPr sz="1900" b="1" dirty="0">
                        <a:solidFill>
                          <a:schemeClr val="accent2"/>
                        </a:solidFill>
                        <a:latin typeface="Alata"/>
                        <a:ea typeface="Alata"/>
                        <a:cs typeface="Alata"/>
                        <a:sym typeface="Alata"/>
                      </a:endParaRPr>
                    </a:p>
                  </a:txBody>
                  <a:tcPr marL="121900" marR="121900" marT="121900" marB="1219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FR" sz="2400" dirty="0">
                          <a:solidFill>
                            <a:schemeClr val="dk1"/>
                          </a:solidFill>
                          <a:latin typeface="Inter Tight"/>
                          <a:ea typeface="Inter Tight"/>
                          <a:cs typeface="Inter Tight"/>
                          <a:sym typeface="Inter Tight"/>
                        </a:rPr>
                        <a:t>5</a:t>
                      </a:r>
                      <a:endParaRPr sz="2400" dirty="0">
                        <a:solidFill>
                          <a:schemeClr val="dk1"/>
                        </a:solidFill>
                        <a:latin typeface="Inter Tight"/>
                        <a:ea typeface="Inter Tight"/>
                        <a:cs typeface="Inter Tight"/>
                        <a:sym typeface="Inter Tight"/>
                      </a:endParaRPr>
                    </a:p>
                  </a:txBody>
                  <a:tcPr marL="121900" marR="121900" marT="121900" marB="1219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fontAlgn="b">
                        <a:lnSpc>
                          <a:spcPct val="100000"/>
                        </a:lnSpc>
                        <a:spcBef>
                          <a:spcPts val="0"/>
                        </a:spcBef>
                        <a:spcAft>
                          <a:spcPts val="0"/>
                        </a:spcAft>
                        <a:buClr>
                          <a:srgbClr val="000000"/>
                        </a:buClr>
                        <a:buFont typeface="Arial"/>
                        <a:buNone/>
                      </a:pPr>
                      <a:r>
                        <a:rPr lang="fr-BE" sz="1900" b="0" i="0" u="none" strike="noStrike" cap="none" dirty="0">
                          <a:solidFill>
                            <a:schemeClr val="accent2"/>
                          </a:solidFill>
                          <a:latin typeface="Inter Tight"/>
                          <a:ea typeface="Inter Tight"/>
                          <a:cs typeface="Inter Tight"/>
                          <a:sym typeface="Arial"/>
                        </a:rPr>
                        <a:t>9.851</a:t>
                      </a:r>
                    </a:p>
                  </a:txBody>
                  <a:tcPr marL="8467" marR="8467" marT="8467"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fontAlgn="b">
                        <a:lnSpc>
                          <a:spcPct val="100000"/>
                        </a:lnSpc>
                        <a:spcBef>
                          <a:spcPts val="0"/>
                        </a:spcBef>
                        <a:spcAft>
                          <a:spcPts val="0"/>
                        </a:spcAft>
                        <a:buClr>
                          <a:srgbClr val="000000"/>
                        </a:buClr>
                        <a:buFont typeface="Arial"/>
                        <a:buNone/>
                      </a:pPr>
                      <a:r>
                        <a:rPr lang="fr-BE" sz="1900" b="0" i="0" u="none" strike="noStrike" cap="none" dirty="0">
                          <a:solidFill>
                            <a:schemeClr val="dk1"/>
                          </a:solidFill>
                          <a:latin typeface="Inter Tight"/>
                          <a:ea typeface="Inter Tight"/>
                          <a:cs typeface="Inter Tight"/>
                          <a:sym typeface="Arial"/>
                        </a:rPr>
                        <a:t>1.703</a:t>
                      </a:r>
                    </a:p>
                  </a:txBody>
                  <a:tcPr marL="8467" marR="8467" marT="8467"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971491768"/>
                  </a:ext>
                </a:extLst>
              </a:tr>
              <a:tr h="609560">
                <a:tc>
                  <a:txBody>
                    <a:bodyPr/>
                    <a:lstStyle/>
                    <a:p>
                      <a:pPr marL="0" lvl="0" indent="0" algn="ctr" rtl="0">
                        <a:spcBef>
                          <a:spcPts val="0"/>
                        </a:spcBef>
                        <a:spcAft>
                          <a:spcPts val="0"/>
                        </a:spcAft>
                        <a:buNone/>
                      </a:pPr>
                      <a:r>
                        <a:rPr lang="fr-FR" sz="1900" b="1" dirty="0">
                          <a:solidFill>
                            <a:srgbClr val="00B0F0"/>
                          </a:solidFill>
                          <a:latin typeface="Alata"/>
                          <a:ea typeface="Alata"/>
                          <a:cs typeface="Alata"/>
                          <a:sym typeface="Alata"/>
                        </a:rPr>
                        <a:t>Jordan Fort</a:t>
                      </a:r>
                      <a:endParaRPr sz="1900" b="1" dirty="0">
                        <a:solidFill>
                          <a:srgbClr val="00B0F0"/>
                        </a:solidFill>
                        <a:latin typeface="Alata"/>
                        <a:ea typeface="Alata"/>
                        <a:cs typeface="Alata"/>
                        <a:sym typeface="Alata"/>
                      </a:endParaRPr>
                    </a:p>
                  </a:txBody>
                  <a:tcPr marL="121900" marR="121900" marT="121900" marB="1219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FR" sz="2400" dirty="0">
                          <a:solidFill>
                            <a:srgbClr val="00B0F0"/>
                          </a:solidFill>
                          <a:latin typeface="Inter Tight"/>
                          <a:ea typeface="Inter Tight"/>
                          <a:cs typeface="Inter Tight"/>
                          <a:sym typeface="Inter Tight"/>
                        </a:rPr>
                        <a:t>6</a:t>
                      </a:r>
                      <a:endParaRPr sz="2400" dirty="0">
                        <a:solidFill>
                          <a:srgbClr val="00B0F0"/>
                        </a:solidFill>
                        <a:latin typeface="Inter Tight"/>
                        <a:ea typeface="Inter Tight"/>
                        <a:cs typeface="Inter Tight"/>
                        <a:sym typeface="Inter Tight"/>
                      </a:endParaRPr>
                    </a:p>
                  </a:txBody>
                  <a:tcPr marL="121900" marR="121900" marT="121900" marB="1219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fontAlgn="b">
                        <a:lnSpc>
                          <a:spcPct val="100000"/>
                        </a:lnSpc>
                        <a:spcBef>
                          <a:spcPts val="0"/>
                        </a:spcBef>
                        <a:spcAft>
                          <a:spcPts val="0"/>
                        </a:spcAft>
                        <a:buClr>
                          <a:srgbClr val="000000"/>
                        </a:buClr>
                        <a:buFont typeface="Arial"/>
                        <a:buNone/>
                      </a:pPr>
                      <a:r>
                        <a:rPr lang="fr-BE" sz="1900" b="0" i="0" u="none" strike="noStrike" cap="none" dirty="0">
                          <a:solidFill>
                            <a:srgbClr val="00B0F0"/>
                          </a:solidFill>
                          <a:latin typeface="Inter Tight"/>
                          <a:ea typeface="Inter Tight"/>
                          <a:cs typeface="Inter Tight"/>
                          <a:sym typeface="Arial"/>
                        </a:rPr>
                        <a:t>11.853</a:t>
                      </a:r>
                    </a:p>
                  </a:txBody>
                  <a:tcPr marL="8467" marR="8467" marT="8467"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fontAlgn="b">
                        <a:lnSpc>
                          <a:spcPct val="100000"/>
                        </a:lnSpc>
                        <a:spcBef>
                          <a:spcPts val="0"/>
                        </a:spcBef>
                        <a:spcAft>
                          <a:spcPts val="0"/>
                        </a:spcAft>
                        <a:buClr>
                          <a:srgbClr val="000000"/>
                        </a:buClr>
                        <a:buFont typeface="Arial"/>
                        <a:buNone/>
                      </a:pPr>
                      <a:r>
                        <a:rPr lang="fr-BE" sz="1900" b="0" i="0" u="none" strike="noStrike" cap="none" dirty="0">
                          <a:solidFill>
                            <a:schemeClr val="dk1"/>
                          </a:solidFill>
                          <a:latin typeface="Inter Tight"/>
                          <a:ea typeface="Inter Tight"/>
                          <a:cs typeface="Inter Tight"/>
                          <a:sym typeface="Arial"/>
                        </a:rPr>
                        <a:t>2.092</a:t>
                      </a:r>
                    </a:p>
                  </a:txBody>
                  <a:tcPr marL="8467" marR="8467" marT="8467"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450403362"/>
                  </a:ext>
                </a:extLst>
              </a:tr>
              <a:tr h="609560">
                <a:tc>
                  <a:txBody>
                    <a:bodyPr/>
                    <a:lstStyle/>
                    <a:p>
                      <a:pPr marL="0" lvl="0" indent="0" algn="ctr" rtl="0">
                        <a:spcBef>
                          <a:spcPts val="0"/>
                        </a:spcBef>
                        <a:spcAft>
                          <a:spcPts val="0"/>
                        </a:spcAft>
                        <a:buNone/>
                      </a:pPr>
                      <a:r>
                        <a:rPr lang="fr-FR" sz="1900" b="1" dirty="0">
                          <a:solidFill>
                            <a:schemeClr val="accent3"/>
                          </a:solidFill>
                          <a:latin typeface="Alata"/>
                          <a:ea typeface="Alata"/>
                          <a:cs typeface="Alata"/>
                          <a:sym typeface="Alata"/>
                        </a:rPr>
                        <a:t>Lucien Faible</a:t>
                      </a:r>
                      <a:endParaRPr sz="1900" b="1" dirty="0">
                        <a:solidFill>
                          <a:schemeClr val="accent3"/>
                        </a:solidFill>
                        <a:latin typeface="Alata"/>
                        <a:ea typeface="Alata"/>
                        <a:cs typeface="Alata"/>
                        <a:sym typeface="Alata"/>
                      </a:endParaRPr>
                    </a:p>
                  </a:txBody>
                  <a:tcPr marL="121900" marR="121900" marT="121900" marB="1219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FR" sz="2400" dirty="0">
                          <a:solidFill>
                            <a:schemeClr val="accent3"/>
                          </a:solidFill>
                          <a:latin typeface="Inter Tight"/>
                          <a:ea typeface="Inter Tight"/>
                          <a:cs typeface="Inter Tight"/>
                          <a:sym typeface="Inter Tight"/>
                        </a:rPr>
                        <a:t>7</a:t>
                      </a:r>
                      <a:endParaRPr sz="2400" dirty="0">
                        <a:solidFill>
                          <a:schemeClr val="accent3"/>
                        </a:solidFill>
                        <a:latin typeface="Inter Tight"/>
                        <a:ea typeface="Inter Tight"/>
                        <a:cs typeface="Inter Tight"/>
                        <a:sym typeface="Inter Tight"/>
                      </a:endParaRPr>
                    </a:p>
                  </a:txBody>
                  <a:tcPr marL="121900" marR="121900" marT="121900" marB="1219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fontAlgn="b">
                        <a:lnSpc>
                          <a:spcPct val="100000"/>
                        </a:lnSpc>
                        <a:spcBef>
                          <a:spcPts val="0"/>
                        </a:spcBef>
                        <a:spcAft>
                          <a:spcPts val="0"/>
                        </a:spcAft>
                        <a:buClr>
                          <a:srgbClr val="000000"/>
                        </a:buClr>
                        <a:buFont typeface="Arial"/>
                        <a:buNone/>
                      </a:pPr>
                      <a:r>
                        <a:rPr lang="fr-BE" sz="1900" b="0" i="0" u="none" strike="noStrike" cap="none" dirty="0">
                          <a:solidFill>
                            <a:schemeClr val="accent3"/>
                          </a:solidFill>
                          <a:latin typeface="Inter Tight"/>
                          <a:ea typeface="Inter Tight"/>
                          <a:cs typeface="Inter Tight"/>
                          <a:sym typeface="Arial"/>
                        </a:rPr>
                        <a:t>5.92</a:t>
                      </a:r>
                    </a:p>
                  </a:txBody>
                  <a:tcPr marL="8467" marR="8467" marT="8467"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fontAlgn="b">
                        <a:lnSpc>
                          <a:spcPct val="100000"/>
                        </a:lnSpc>
                        <a:spcBef>
                          <a:spcPts val="0"/>
                        </a:spcBef>
                        <a:spcAft>
                          <a:spcPts val="0"/>
                        </a:spcAft>
                        <a:buClr>
                          <a:srgbClr val="000000"/>
                        </a:buClr>
                        <a:buFont typeface="Arial"/>
                        <a:buNone/>
                      </a:pPr>
                      <a:r>
                        <a:rPr lang="fr-BE" sz="1900" b="0" i="0" u="none" strike="noStrike" cap="none" dirty="0">
                          <a:solidFill>
                            <a:schemeClr val="dk1"/>
                          </a:solidFill>
                          <a:latin typeface="Inter Tight"/>
                          <a:ea typeface="Inter Tight"/>
                          <a:cs typeface="Inter Tight"/>
                          <a:sym typeface="Arial"/>
                        </a:rPr>
                        <a:t>1.678</a:t>
                      </a:r>
                    </a:p>
                  </a:txBody>
                  <a:tcPr marL="8467" marR="8467" marT="8467"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462836337"/>
                  </a:ext>
                </a:extLst>
              </a:tr>
              <a:tr h="609560">
                <a:tc>
                  <a:txBody>
                    <a:bodyPr/>
                    <a:lstStyle/>
                    <a:p>
                      <a:pPr marL="0" lvl="0" indent="0" algn="ctr" rtl="0">
                        <a:spcBef>
                          <a:spcPts val="0"/>
                        </a:spcBef>
                        <a:spcAft>
                          <a:spcPts val="0"/>
                        </a:spcAft>
                        <a:buNone/>
                      </a:pPr>
                      <a:r>
                        <a:rPr lang="fr-FR" sz="1900" b="1" dirty="0">
                          <a:solidFill>
                            <a:schemeClr val="accent2"/>
                          </a:solidFill>
                          <a:latin typeface="Alata"/>
                          <a:ea typeface="Alata"/>
                          <a:cs typeface="Alata"/>
                          <a:sym typeface="Alata"/>
                        </a:rPr>
                        <a:t>Lucien Moyen</a:t>
                      </a:r>
                      <a:endParaRPr sz="1900" b="1" dirty="0">
                        <a:solidFill>
                          <a:schemeClr val="accent2"/>
                        </a:solidFill>
                        <a:latin typeface="Alata"/>
                        <a:ea typeface="Alata"/>
                        <a:cs typeface="Alata"/>
                        <a:sym typeface="Alata"/>
                      </a:endParaRPr>
                    </a:p>
                  </a:txBody>
                  <a:tcPr marL="121900" marR="121900" marT="121900" marB="1219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FR" sz="2400" dirty="0">
                          <a:solidFill>
                            <a:schemeClr val="dk1"/>
                          </a:solidFill>
                          <a:latin typeface="Inter Tight"/>
                          <a:ea typeface="Inter Tight"/>
                          <a:cs typeface="Inter Tight"/>
                          <a:sym typeface="Inter Tight"/>
                        </a:rPr>
                        <a:t>8</a:t>
                      </a:r>
                      <a:endParaRPr sz="2400" dirty="0">
                        <a:solidFill>
                          <a:schemeClr val="dk1"/>
                        </a:solidFill>
                        <a:latin typeface="Inter Tight"/>
                        <a:ea typeface="Inter Tight"/>
                        <a:cs typeface="Inter Tight"/>
                        <a:sym typeface="Inter Tight"/>
                      </a:endParaRPr>
                    </a:p>
                  </a:txBody>
                  <a:tcPr marL="121900" marR="121900" marT="121900" marB="1219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fontAlgn="b">
                        <a:lnSpc>
                          <a:spcPct val="100000"/>
                        </a:lnSpc>
                        <a:spcBef>
                          <a:spcPts val="0"/>
                        </a:spcBef>
                        <a:spcAft>
                          <a:spcPts val="0"/>
                        </a:spcAft>
                        <a:buClr>
                          <a:srgbClr val="000000"/>
                        </a:buClr>
                        <a:buFont typeface="Arial"/>
                        <a:buNone/>
                      </a:pPr>
                      <a:r>
                        <a:rPr lang="fr-BE" sz="1900" b="0" i="0" u="none" strike="noStrike" cap="none" dirty="0">
                          <a:solidFill>
                            <a:schemeClr val="accent2"/>
                          </a:solidFill>
                          <a:latin typeface="Inter Tight"/>
                          <a:ea typeface="Inter Tight"/>
                          <a:cs typeface="Inter Tight"/>
                          <a:sym typeface="Arial"/>
                        </a:rPr>
                        <a:t>9.241</a:t>
                      </a:r>
                    </a:p>
                  </a:txBody>
                  <a:tcPr marL="8467" marR="8467" marT="8467"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ctr" rtl="0" fontAlgn="b">
                        <a:lnSpc>
                          <a:spcPct val="100000"/>
                        </a:lnSpc>
                        <a:spcBef>
                          <a:spcPts val="0"/>
                        </a:spcBef>
                        <a:spcAft>
                          <a:spcPts val="0"/>
                        </a:spcAft>
                        <a:buClr>
                          <a:srgbClr val="000000"/>
                        </a:buClr>
                        <a:buFont typeface="Arial"/>
                        <a:buNone/>
                      </a:pPr>
                      <a:r>
                        <a:rPr lang="fr-BE" sz="1900" b="0" i="0" u="none" strike="noStrike" cap="none" dirty="0">
                          <a:solidFill>
                            <a:schemeClr val="dk1"/>
                          </a:solidFill>
                          <a:latin typeface="Inter Tight"/>
                          <a:ea typeface="Inter Tight"/>
                          <a:cs typeface="Inter Tight"/>
                          <a:sym typeface="Arial"/>
                        </a:rPr>
                        <a:t>2.066</a:t>
                      </a:r>
                    </a:p>
                  </a:txBody>
                  <a:tcPr marL="8467" marR="8467" marT="8467"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750239048"/>
                  </a:ext>
                </a:extLst>
              </a:tr>
              <a:tr h="609560">
                <a:tc>
                  <a:txBody>
                    <a:bodyPr/>
                    <a:lstStyle/>
                    <a:p>
                      <a:pPr marL="0" lvl="0" indent="0" algn="ctr" rtl="0">
                        <a:spcBef>
                          <a:spcPts val="0"/>
                        </a:spcBef>
                        <a:spcAft>
                          <a:spcPts val="0"/>
                        </a:spcAft>
                        <a:buNone/>
                      </a:pPr>
                      <a:r>
                        <a:rPr lang="fr-FR" sz="1900" b="1" dirty="0">
                          <a:solidFill>
                            <a:srgbClr val="00B0F0"/>
                          </a:solidFill>
                          <a:latin typeface="Alata"/>
                          <a:ea typeface="Alata"/>
                          <a:cs typeface="Alata"/>
                          <a:sym typeface="Alata"/>
                        </a:rPr>
                        <a:t>Lucien Fort</a:t>
                      </a:r>
                      <a:endParaRPr sz="1900" b="1" dirty="0">
                        <a:solidFill>
                          <a:srgbClr val="00B0F0"/>
                        </a:solidFill>
                        <a:latin typeface="Alata"/>
                        <a:ea typeface="Alata"/>
                        <a:cs typeface="Alata"/>
                        <a:sym typeface="Alata"/>
                      </a:endParaRPr>
                    </a:p>
                  </a:txBody>
                  <a:tcPr marL="121900" marR="121900" marT="121900" marB="12190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fr-FR" sz="2400" dirty="0">
                          <a:solidFill>
                            <a:srgbClr val="00B0F0"/>
                          </a:solidFill>
                          <a:latin typeface="Inter Tight"/>
                          <a:ea typeface="Inter Tight"/>
                          <a:cs typeface="Inter Tight"/>
                          <a:sym typeface="Inter Tight"/>
                        </a:rPr>
                        <a:t>9</a:t>
                      </a:r>
                      <a:endParaRPr sz="2400" dirty="0">
                        <a:solidFill>
                          <a:srgbClr val="00B0F0"/>
                        </a:solidFill>
                        <a:latin typeface="Inter Tight"/>
                        <a:ea typeface="Inter Tight"/>
                        <a:cs typeface="Inter Tight"/>
                        <a:sym typeface="Inter Tight"/>
                      </a:endParaRPr>
                    </a:p>
                  </a:txBody>
                  <a:tcPr marL="121900" marR="121900" marT="121900" marB="12190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fontAlgn="b">
                        <a:lnSpc>
                          <a:spcPct val="100000"/>
                        </a:lnSpc>
                        <a:spcBef>
                          <a:spcPts val="0"/>
                        </a:spcBef>
                        <a:spcAft>
                          <a:spcPts val="0"/>
                        </a:spcAft>
                        <a:buClr>
                          <a:srgbClr val="000000"/>
                        </a:buClr>
                        <a:buFont typeface="Arial"/>
                        <a:buNone/>
                      </a:pPr>
                      <a:r>
                        <a:rPr lang="fr-BE" sz="1900" b="0" i="0" u="none" strike="noStrike" cap="none" dirty="0">
                          <a:solidFill>
                            <a:srgbClr val="00B0F0"/>
                          </a:solidFill>
                          <a:latin typeface="Inter Tight"/>
                          <a:ea typeface="Inter Tight"/>
                          <a:cs typeface="Inter Tight"/>
                          <a:sym typeface="Arial"/>
                        </a:rPr>
                        <a:t>12.282</a:t>
                      </a:r>
                    </a:p>
                  </a:txBody>
                  <a:tcPr marL="8467" marR="8467" marT="8467" marB="0"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fontAlgn="b">
                        <a:lnSpc>
                          <a:spcPct val="100000"/>
                        </a:lnSpc>
                        <a:spcBef>
                          <a:spcPts val="0"/>
                        </a:spcBef>
                        <a:spcAft>
                          <a:spcPts val="0"/>
                        </a:spcAft>
                        <a:buClr>
                          <a:srgbClr val="000000"/>
                        </a:buClr>
                        <a:buFont typeface="Arial"/>
                        <a:buNone/>
                      </a:pPr>
                      <a:r>
                        <a:rPr lang="fr-BE" sz="1900" b="0" i="0" u="none" strike="noStrike" cap="none" dirty="0">
                          <a:solidFill>
                            <a:schemeClr val="dk1"/>
                          </a:solidFill>
                          <a:latin typeface="Inter Tight"/>
                          <a:ea typeface="Inter Tight"/>
                          <a:cs typeface="Inter Tight"/>
                          <a:sym typeface="Arial"/>
                        </a:rPr>
                        <a:t>2.282</a:t>
                      </a:r>
                    </a:p>
                  </a:txBody>
                  <a:tcPr marL="8467" marR="8467" marT="8467"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3169028940"/>
                  </a:ext>
                </a:extLst>
              </a:tr>
            </a:tbl>
          </a:graphicData>
        </a:graphic>
      </p:graphicFrame>
      <p:sp>
        <p:nvSpPr>
          <p:cNvPr id="7" name="Titre 2"/>
          <p:cNvSpPr>
            <a:spLocks noGrp="1"/>
          </p:cNvSpPr>
          <p:nvPr>
            <p:ph type="title"/>
          </p:nvPr>
        </p:nvSpPr>
        <p:spPr>
          <a:xfrm>
            <a:off x="960000" y="705833"/>
            <a:ext cx="10272000" cy="763600"/>
          </a:xfrm>
        </p:spPr>
        <p:txBody>
          <a:bodyPr/>
          <a:lstStyle/>
          <a:p>
            <a:r>
              <a:rPr lang="fr-BE" dirty="0"/>
              <a:t>Étude de Dachet et al. (2023)</a:t>
            </a:r>
          </a:p>
        </p:txBody>
      </p:sp>
      <p:sp>
        <p:nvSpPr>
          <p:cNvPr id="3" name="ZoneTexte 2">
            <a:extLst>
              <a:ext uri="{FF2B5EF4-FFF2-40B4-BE49-F238E27FC236}">
                <a16:creationId xmlns:a16="http://schemas.microsoft.com/office/drawing/2014/main" id="{85E7C64B-9346-673D-7F80-950F44FDD11B}"/>
              </a:ext>
            </a:extLst>
          </p:cNvPr>
          <p:cNvSpPr txBox="1"/>
          <p:nvPr/>
        </p:nvSpPr>
        <p:spPr>
          <a:xfrm>
            <a:off x="740780" y="2284226"/>
            <a:ext cx="4097438" cy="3970318"/>
          </a:xfrm>
          <a:prstGeom prst="rect">
            <a:avLst/>
          </a:prstGeom>
          <a:noFill/>
        </p:spPr>
        <p:txBody>
          <a:bodyPr wrap="square" rtlCol="0">
            <a:spAutoFit/>
          </a:bodyPr>
          <a:lstStyle/>
          <a:p>
            <a:endParaRPr lang="fr-FR" dirty="0"/>
          </a:p>
          <a:p>
            <a:endParaRPr lang="fr-FR" dirty="0"/>
          </a:p>
          <a:p>
            <a:r>
              <a:rPr lang="fr-FR" dirty="0"/>
              <a:t>Copies fortes: Lucien&gt;Jordan&gt;Ayoub</a:t>
            </a:r>
          </a:p>
          <a:p>
            <a:pPr marL="285750" indent="-285750">
              <a:buFont typeface="Symbol" panose="05050102010706020507" pitchFamily="18" charset="2"/>
              <a:buChar char="Þ"/>
            </a:pPr>
            <a:r>
              <a:rPr lang="fr-FR" dirty="0"/>
              <a:t>Lucien </a:t>
            </a:r>
            <a:r>
              <a:rPr lang="fr-FR" dirty="0" err="1"/>
              <a:t>sur-évalué</a:t>
            </a:r>
            <a:r>
              <a:rPr lang="fr-FR" dirty="0"/>
              <a:t> car il correspond aux attentes (élevées) ?</a:t>
            </a:r>
          </a:p>
          <a:p>
            <a:pPr marL="285750" indent="-285750">
              <a:buFont typeface="Symbol" panose="05050102010706020507" pitchFamily="18" charset="2"/>
              <a:buChar char="Þ"/>
            </a:pPr>
            <a:endParaRPr lang="fr-FR" dirty="0"/>
          </a:p>
          <a:p>
            <a:r>
              <a:rPr lang="fr-FR" dirty="0"/>
              <a:t>Copies moyennes : Ayoub&gt;Jordan&gt;Lucien</a:t>
            </a:r>
          </a:p>
          <a:p>
            <a:r>
              <a:rPr lang="fr-FR" dirty="0"/>
              <a:t>=&gt;Ayoub </a:t>
            </a:r>
            <a:r>
              <a:rPr lang="fr-FR" dirty="0" err="1"/>
              <a:t>sur-évalué</a:t>
            </a:r>
            <a:r>
              <a:rPr lang="fr-FR" dirty="0"/>
              <a:t> parce qu’il fait mieux qu’attendu ?</a:t>
            </a:r>
          </a:p>
          <a:p>
            <a:endParaRPr lang="fr-FR" dirty="0"/>
          </a:p>
          <a:p>
            <a:r>
              <a:rPr lang="fr-FR" dirty="0"/>
              <a:t>Copies faibles: Lucien&gt;Ayoub&gt;Jordan</a:t>
            </a:r>
          </a:p>
          <a:p>
            <a:r>
              <a:rPr lang="fr-FR" dirty="0"/>
              <a:t> ??</a:t>
            </a:r>
          </a:p>
          <a:p>
            <a:pPr marL="285750" indent="-285750">
              <a:buFont typeface="Symbol" panose="05050102010706020507" pitchFamily="18" charset="2"/>
              <a:buChar char="Þ"/>
            </a:pPr>
            <a:endParaRPr lang="fr-BE" dirty="0"/>
          </a:p>
        </p:txBody>
      </p:sp>
    </p:spTree>
    <p:extLst>
      <p:ext uri="{BB962C8B-B14F-4D97-AF65-F5344CB8AC3E}">
        <p14:creationId xmlns:p14="http://schemas.microsoft.com/office/powerpoint/2010/main" val="2284701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960000" y="1621001"/>
            <a:ext cx="10272000" cy="4603337"/>
          </a:xfrm>
        </p:spPr>
        <p:txBody>
          <a:bodyPr/>
          <a:lstStyle/>
          <a:p>
            <a:r>
              <a:rPr lang="fr-BE" sz="1867" dirty="0"/>
              <a:t>Il semble bien exister un effet de halo lié à l’origine ethnique indépendamment de l’effet de halo lié au SES. </a:t>
            </a:r>
          </a:p>
          <a:p>
            <a:r>
              <a:rPr lang="fr-BE" sz="1867" dirty="0"/>
              <a:t>L’utilisation de grilles d’évaluation et de consignes de correction permettent de diminuer l’effet de Halo, mais n’ont pas suffi afin de le supprimer totalement. </a:t>
            </a:r>
          </a:p>
          <a:p>
            <a:pPr marL="203195" indent="0">
              <a:buNone/>
            </a:pPr>
            <a:endParaRPr lang="fr-BE" sz="1867" dirty="0"/>
          </a:p>
          <a:p>
            <a:r>
              <a:rPr lang="fr-BE" sz="1867" dirty="0"/>
              <a:t>Biais de confirmation ?</a:t>
            </a:r>
            <a:endParaRPr lang="fr-BE" sz="1867" dirty="0">
              <a:sym typeface="Wingdings" panose="05000000000000000000" pitchFamily="2" charset="2"/>
            </a:endParaRPr>
          </a:p>
          <a:p>
            <a:endParaRPr lang="fr-BE" sz="1867" dirty="0">
              <a:sym typeface="Wingdings" panose="05000000000000000000" pitchFamily="2" charset="2"/>
            </a:endParaRPr>
          </a:p>
          <a:p>
            <a:pPr marL="203195" indent="0">
              <a:buNone/>
            </a:pPr>
            <a:endParaRPr lang="fr-BE" sz="1867" dirty="0"/>
          </a:p>
        </p:txBody>
      </p:sp>
      <p:pic>
        <p:nvPicPr>
          <p:cNvPr id="4100" name="Picture 4" descr="Automated Function Points - ScopeMas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0136" y="4299986"/>
            <a:ext cx="2970727" cy="2275578"/>
          </a:xfrm>
          <a:prstGeom prst="rect">
            <a:avLst/>
          </a:prstGeom>
          <a:noFill/>
          <a:extLst>
            <a:ext uri="{909E8E84-426E-40DD-AFC4-6F175D3DCCD1}">
              <a14:hiddenFill xmlns:a14="http://schemas.microsoft.com/office/drawing/2010/main">
                <a:solidFill>
                  <a:srgbClr val="FFFFFF"/>
                </a:solidFill>
              </a14:hiddenFill>
            </a:ext>
          </a:extLst>
        </p:spPr>
      </p:pic>
      <p:sp>
        <p:nvSpPr>
          <p:cNvPr id="8" name="Titre 2"/>
          <p:cNvSpPr>
            <a:spLocks noGrp="1"/>
          </p:cNvSpPr>
          <p:nvPr>
            <p:ph type="title"/>
          </p:nvPr>
        </p:nvSpPr>
        <p:spPr>
          <a:xfrm>
            <a:off x="959895" y="201355"/>
            <a:ext cx="10272000" cy="1304480"/>
          </a:xfrm>
        </p:spPr>
        <p:txBody>
          <a:bodyPr/>
          <a:lstStyle/>
          <a:p>
            <a:pPr algn="ctr"/>
            <a:r>
              <a:rPr lang="fr-FR" sz="3733" dirty="0"/>
              <a:t>Les biais de l’évaluation sont-ils déterminés par des biais cognitifs généraux ? </a:t>
            </a:r>
          </a:p>
        </p:txBody>
      </p:sp>
    </p:spTree>
    <p:extLst>
      <p:ext uri="{BB962C8B-B14F-4D97-AF65-F5344CB8AC3E}">
        <p14:creationId xmlns:p14="http://schemas.microsoft.com/office/powerpoint/2010/main" val="4026422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7E914374-CE42-FCAB-E788-9DC80E5AA292}"/>
              </a:ext>
            </a:extLst>
          </p:cNvPr>
          <p:cNvSpPr>
            <a:spLocks noGrp="1"/>
          </p:cNvSpPr>
          <p:nvPr>
            <p:ph type="body" idx="1"/>
          </p:nvPr>
        </p:nvSpPr>
        <p:spPr>
          <a:xfrm>
            <a:off x="960000" y="2581700"/>
            <a:ext cx="10272000" cy="4531166"/>
          </a:xfrm>
        </p:spPr>
        <p:txBody>
          <a:bodyPr/>
          <a:lstStyle/>
          <a:p>
            <a:r>
              <a:rPr lang="fr-FR" sz="2400" dirty="0"/>
              <a:t>Les nombreuses expériences docimologiques montrent que l’évaluation est loin d’être une science exacte.</a:t>
            </a:r>
          </a:p>
          <a:p>
            <a:endParaRPr lang="fr-FR" sz="2400" dirty="0"/>
          </a:p>
          <a:p>
            <a:r>
              <a:rPr lang="fr-FR" sz="2400" dirty="0"/>
              <a:t>De nombreux biais affectent la qualité et la précision des évaluations en contexte scolaire.</a:t>
            </a:r>
          </a:p>
          <a:p>
            <a:endParaRPr lang="fr-FR" sz="2400" dirty="0"/>
          </a:p>
          <a:p>
            <a:r>
              <a:rPr lang="fr-FR" sz="2400" dirty="0"/>
              <a:t>L’évaluation critériée, l’aveuglement de l’évaluateur peuvent contribuer à réduire, mais pas toujours à supprimer, les biais</a:t>
            </a:r>
          </a:p>
          <a:p>
            <a:endParaRPr lang="fr-FR" sz="2400" dirty="0"/>
          </a:p>
          <a:p>
            <a:r>
              <a:rPr lang="fr-FR" sz="2400" dirty="0"/>
              <a:t>Les évaluations externes, de plus en plus présentent dans notre système éducatif, contribuent à plus d’équité entre élèves</a:t>
            </a:r>
            <a:endParaRPr lang="fr-BE" sz="2400" dirty="0"/>
          </a:p>
        </p:txBody>
      </p:sp>
      <p:sp>
        <p:nvSpPr>
          <p:cNvPr id="3" name="Titre 2">
            <a:extLst>
              <a:ext uri="{FF2B5EF4-FFF2-40B4-BE49-F238E27FC236}">
                <a16:creationId xmlns:a16="http://schemas.microsoft.com/office/drawing/2014/main" id="{ACB86FFD-2B5E-2927-422A-49D680A4038E}"/>
              </a:ext>
            </a:extLst>
          </p:cNvPr>
          <p:cNvSpPr>
            <a:spLocks noGrp="1"/>
          </p:cNvSpPr>
          <p:nvPr>
            <p:ph type="title"/>
          </p:nvPr>
        </p:nvSpPr>
        <p:spPr/>
        <p:txBody>
          <a:bodyPr/>
          <a:lstStyle/>
          <a:p>
            <a:endParaRPr lang="fr-BE" dirty="0"/>
          </a:p>
        </p:txBody>
      </p:sp>
      <p:sp>
        <p:nvSpPr>
          <p:cNvPr id="4" name="Rectangle 3">
            <a:extLst>
              <a:ext uri="{FF2B5EF4-FFF2-40B4-BE49-F238E27FC236}">
                <a16:creationId xmlns:a16="http://schemas.microsoft.com/office/drawing/2014/main" id="{ABF0F1AE-73D4-11A2-AB9B-B923F2C237E8}"/>
              </a:ext>
            </a:extLst>
          </p:cNvPr>
          <p:cNvSpPr/>
          <p:nvPr/>
        </p:nvSpPr>
        <p:spPr>
          <a:xfrm>
            <a:off x="0" y="0"/>
            <a:ext cx="12192000" cy="16937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BE" sz="4267" dirty="0"/>
              <a:t>Peut-on être </a:t>
            </a:r>
            <a:r>
              <a:rPr lang="fr-BE" sz="4267" b="1" i="1" dirty="0">
                <a:solidFill>
                  <a:srgbClr val="00B0F0"/>
                </a:solidFill>
                <a:latin typeface="Alata"/>
                <a:ea typeface="Alata"/>
                <a:cs typeface="Alata"/>
              </a:rPr>
              <a:t>juste</a:t>
            </a:r>
            <a:r>
              <a:rPr lang="fr-BE" sz="4267" dirty="0"/>
              <a:t> et </a:t>
            </a:r>
            <a:r>
              <a:rPr lang="fr-BE" sz="4267" b="1" i="1" dirty="0">
                <a:solidFill>
                  <a:srgbClr val="00B0F0"/>
                </a:solidFill>
                <a:latin typeface="Alata"/>
                <a:ea typeface="Alata"/>
                <a:cs typeface="Alata"/>
              </a:rPr>
              <a:t>équitable</a:t>
            </a:r>
            <a:r>
              <a:rPr lang="fr-BE" sz="4267" dirty="0"/>
              <a:t> en matière d’évaluation ?</a:t>
            </a:r>
          </a:p>
        </p:txBody>
      </p:sp>
    </p:spTree>
    <p:extLst>
      <p:ext uri="{BB962C8B-B14F-4D97-AF65-F5344CB8AC3E}">
        <p14:creationId xmlns:p14="http://schemas.microsoft.com/office/powerpoint/2010/main" val="900855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11589"/>
            <a:ext cx="12192000" cy="16937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BE" sz="4267" dirty="0"/>
              <a:t>Peut-on être </a:t>
            </a:r>
            <a:r>
              <a:rPr lang="fr-BE" sz="4267" b="1" i="1" dirty="0">
                <a:solidFill>
                  <a:srgbClr val="00B0F0"/>
                </a:solidFill>
                <a:latin typeface="Alata"/>
                <a:ea typeface="Alata"/>
                <a:cs typeface="Alata"/>
              </a:rPr>
              <a:t>juste</a:t>
            </a:r>
            <a:r>
              <a:rPr lang="fr-BE" sz="4267" dirty="0"/>
              <a:t> et </a:t>
            </a:r>
            <a:r>
              <a:rPr lang="fr-BE" sz="4267" b="1" i="1" dirty="0">
                <a:solidFill>
                  <a:srgbClr val="00B0F0"/>
                </a:solidFill>
                <a:latin typeface="Alata"/>
                <a:ea typeface="Alata"/>
                <a:cs typeface="Alata"/>
              </a:rPr>
              <a:t>équitable</a:t>
            </a:r>
            <a:r>
              <a:rPr lang="fr-BE" sz="4267" dirty="0"/>
              <a:t> en matière d’évaluation ?</a:t>
            </a:r>
          </a:p>
        </p:txBody>
      </p:sp>
      <p:pic>
        <p:nvPicPr>
          <p:cNvPr id="1026" name="Picture 2" descr="Les biais cognitifs - Freelance UX Designer - Facilitateur Desig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6648" y="2511973"/>
            <a:ext cx="6098704" cy="35524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920359" y="5318235"/>
            <a:ext cx="840828" cy="536028"/>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5" name="Rectangle 4"/>
          <p:cNvSpPr/>
          <p:nvPr/>
        </p:nvSpPr>
        <p:spPr>
          <a:xfrm>
            <a:off x="7339723" y="5297215"/>
            <a:ext cx="840828" cy="536028"/>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6" name="Rectangle 5"/>
          <p:cNvSpPr/>
          <p:nvPr/>
        </p:nvSpPr>
        <p:spPr>
          <a:xfrm>
            <a:off x="4727676" y="6165922"/>
            <a:ext cx="2736647" cy="461665"/>
          </a:xfrm>
          <a:prstGeom prst="rect">
            <a:avLst/>
          </a:prstGeom>
        </p:spPr>
        <p:txBody>
          <a:bodyPr wrap="none">
            <a:spAutoFit/>
          </a:bodyPr>
          <a:lstStyle/>
          <a:p>
            <a:pPr algn="ctr"/>
            <a:r>
              <a:rPr lang="fr-FR" sz="2400" dirty="0" err="1">
                <a:latin typeface="Avenir Next LT W04 Regular" panose="020B0503020202020204" pitchFamily="34" charset="0"/>
              </a:rPr>
              <a:t>Kahneman</a:t>
            </a:r>
            <a:r>
              <a:rPr lang="fr-FR" sz="2400" dirty="0">
                <a:latin typeface="Avenir Next LT W04 Regular" panose="020B0503020202020204" pitchFamily="34" charset="0"/>
              </a:rPr>
              <a:t> (2012) </a:t>
            </a:r>
            <a:endParaRPr lang="fr-BE" sz="2400" dirty="0">
              <a:latin typeface="Avenir Next LT W04 Regular" panose="020B0503020202020204" pitchFamily="34" charset="0"/>
            </a:endParaRPr>
          </a:p>
        </p:txBody>
      </p:sp>
    </p:spTree>
    <p:extLst>
      <p:ext uri="{BB962C8B-B14F-4D97-AF65-F5344CB8AC3E}">
        <p14:creationId xmlns:p14="http://schemas.microsoft.com/office/powerpoint/2010/main" val="1173928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504208" y="268126"/>
            <a:ext cx="10272000" cy="763600"/>
          </a:xfrm>
        </p:spPr>
        <p:txBody>
          <a:bodyPr/>
          <a:lstStyle/>
          <a:p>
            <a:r>
              <a:rPr lang="fr-FR" dirty="0"/>
              <a:t>Les biais de l’évaluation</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57" y="1894520"/>
            <a:ext cx="1987107" cy="1987107"/>
          </a:xfrm>
          <a:prstGeom prst="rect">
            <a:avLst/>
          </a:prstGeom>
        </p:spPr>
      </p:pic>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16" y="4518343"/>
            <a:ext cx="1987107" cy="1987107"/>
          </a:xfrm>
          <a:prstGeom prst="rect">
            <a:avLst/>
          </a:prstGeom>
        </p:spPr>
      </p:pic>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1513" y="1898607"/>
            <a:ext cx="1987107" cy="1987107"/>
          </a:xfrm>
          <a:prstGeom prst="rect">
            <a:avLst/>
          </a:prstGeom>
        </p:spPr>
      </p:pic>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1513" y="4556643"/>
            <a:ext cx="1987107" cy="1987107"/>
          </a:xfrm>
          <a:prstGeom prst="rect">
            <a:avLst/>
          </a:prstGeom>
        </p:spPr>
      </p:pic>
      <p:sp>
        <p:nvSpPr>
          <p:cNvPr id="8" name="Rectangle 7"/>
          <p:cNvSpPr/>
          <p:nvPr/>
        </p:nvSpPr>
        <p:spPr>
          <a:xfrm>
            <a:off x="4278977" y="4981739"/>
            <a:ext cx="3699416" cy="830997"/>
          </a:xfrm>
          <a:prstGeom prst="rect">
            <a:avLst/>
          </a:prstGeom>
        </p:spPr>
        <p:txBody>
          <a:bodyPr wrap="square">
            <a:spAutoFit/>
          </a:bodyPr>
          <a:lstStyle/>
          <a:p>
            <a:r>
              <a:rPr lang="fr-FR" sz="2400" dirty="0"/>
              <a:t>(</a:t>
            </a:r>
            <a:r>
              <a:rPr lang="fr-FR" sz="2400" dirty="0" err="1"/>
              <a:t>Kahneman</a:t>
            </a:r>
            <a:r>
              <a:rPr lang="fr-FR" sz="2400" dirty="0"/>
              <a:t> et al., 2021, p. 9-11)</a:t>
            </a:r>
            <a:endParaRPr lang="fr-BE" sz="2400" dirty="0"/>
          </a:p>
        </p:txBody>
      </p:sp>
      <p:sp>
        <p:nvSpPr>
          <p:cNvPr id="9" name="Multiplication 8"/>
          <p:cNvSpPr/>
          <p:nvPr/>
        </p:nvSpPr>
        <p:spPr>
          <a:xfrm>
            <a:off x="848023" y="2534152"/>
            <a:ext cx="311888" cy="474921"/>
          </a:xfrm>
          <a:prstGeom prst="mathMultiply">
            <a:avLst/>
          </a:prstGeom>
          <a:solidFill>
            <a:srgbClr val="3C4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10" name="Multiplication 9"/>
          <p:cNvSpPr/>
          <p:nvPr/>
        </p:nvSpPr>
        <p:spPr>
          <a:xfrm>
            <a:off x="1051223" y="2737352"/>
            <a:ext cx="311888" cy="474921"/>
          </a:xfrm>
          <a:prstGeom prst="mathMultiply">
            <a:avLst/>
          </a:prstGeom>
          <a:solidFill>
            <a:srgbClr val="3C4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11" name="Multiplication 10"/>
          <p:cNvSpPr/>
          <p:nvPr/>
        </p:nvSpPr>
        <p:spPr>
          <a:xfrm>
            <a:off x="1243199" y="2474397"/>
            <a:ext cx="311888" cy="474921"/>
          </a:xfrm>
          <a:prstGeom prst="mathMultiply">
            <a:avLst/>
          </a:prstGeom>
          <a:solidFill>
            <a:srgbClr val="3C4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12" name="Multiplication 11"/>
          <p:cNvSpPr/>
          <p:nvPr/>
        </p:nvSpPr>
        <p:spPr>
          <a:xfrm>
            <a:off x="1147211" y="2898362"/>
            <a:ext cx="311888" cy="474921"/>
          </a:xfrm>
          <a:prstGeom prst="mathMultiply">
            <a:avLst/>
          </a:prstGeom>
          <a:solidFill>
            <a:srgbClr val="3C4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13" name="Multiplication 12"/>
          <p:cNvSpPr/>
          <p:nvPr/>
        </p:nvSpPr>
        <p:spPr>
          <a:xfrm>
            <a:off x="1078984" y="2462086"/>
            <a:ext cx="311888" cy="474921"/>
          </a:xfrm>
          <a:prstGeom prst="mathMultiply">
            <a:avLst/>
          </a:prstGeom>
          <a:solidFill>
            <a:srgbClr val="3C4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14" name="Multiplication 13"/>
          <p:cNvSpPr/>
          <p:nvPr/>
        </p:nvSpPr>
        <p:spPr>
          <a:xfrm>
            <a:off x="772593" y="6030529"/>
            <a:ext cx="311888" cy="474921"/>
          </a:xfrm>
          <a:prstGeom prst="mathMultiply">
            <a:avLst/>
          </a:prstGeom>
          <a:solidFill>
            <a:srgbClr val="3C4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15" name="Multiplication 14"/>
          <p:cNvSpPr/>
          <p:nvPr/>
        </p:nvSpPr>
        <p:spPr>
          <a:xfrm>
            <a:off x="348264" y="5953928"/>
            <a:ext cx="311888" cy="474921"/>
          </a:xfrm>
          <a:prstGeom prst="mathMultiply">
            <a:avLst/>
          </a:prstGeom>
          <a:solidFill>
            <a:srgbClr val="3C4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16" name="Multiplication 15"/>
          <p:cNvSpPr/>
          <p:nvPr/>
        </p:nvSpPr>
        <p:spPr>
          <a:xfrm>
            <a:off x="645175" y="5653853"/>
            <a:ext cx="311888" cy="474921"/>
          </a:xfrm>
          <a:prstGeom prst="mathMultiply">
            <a:avLst/>
          </a:prstGeom>
          <a:solidFill>
            <a:srgbClr val="3C4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17" name="Multiplication 16"/>
          <p:cNvSpPr/>
          <p:nvPr/>
        </p:nvSpPr>
        <p:spPr>
          <a:xfrm>
            <a:off x="361812" y="5577252"/>
            <a:ext cx="311888" cy="474921"/>
          </a:xfrm>
          <a:prstGeom prst="mathMultiply">
            <a:avLst/>
          </a:prstGeom>
          <a:solidFill>
            <a:srgbClr val="3C4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18" name="Multiplication 17"/>
          <p:cNvSpPr/>
          <p:nvPr/>
        </p:nvSpPr>
        <p:spPr>
          <a:xfrm>
            <a:off x="569393" y="6068829"/>
            <a:ext cx="311888" cy="474921"/>
          </a:xfrm>
          <a:prstGeom prst="mathMultiply">
            <a:avLst/>
          </a:prstGeom>
          <a:solidFill>
            <a:srgbClr val="3C4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19" name="Multiplication 18"/>
          <p:cNvSpPr/>
          <p:nvPr/>
        </p:nvSpPr>
        <p:spPr>
          <a:xfrm>
            <a:off x="11526732" y="2622424"/>
            <a:ext cx="311888" cy="474921"/>
          </a:xfrm>
          <a:prstGeom prst="mathMultiply">
            <a:avLst/>
          </a:prstGeom>
          <a:solidFill>
            <a:srgbClr val="3C4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20" name="Multiplication 19"/>
          <p:cNvSpPr/>
          <p:nvPr/>
        </p:nvSpPr>
        <p:spPr>
          <a:xfrm>
            <a:off x="10533179" y="3414760"/>
            <a:ext cx="311888" cy="474921"/>
          </a:xfrm>
          <a:prstGeom prst="mathMultiply">
            <a:avLst/>
          </a:prstGeom>
          <a:solidFill>
            <a:srgbClr val="3C4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21" name="Multiplication 20"/>
          <p:cNvSpPr/>
          <p:nvPr/>
        </p:nvSpPr>
        <p:spPr>
          <a:xfrm>
            <a:off x="10845067" y="1898608"/>
            <a:ext cx="311888" cy="474921"/>
          </a:xfrm>
          <a:prstGeom prst="mathMultiply">
            <a:avLst/>
          </a:prstGeom>
          <a:solidFill>
            <a:srgbClr val="3C4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22" name="Multiplication 21"/>
          <p:cNvSpPr/>
          <p:nvPr/>
        </p:nvSpPr>
        <p:spPr>
          <a:xfrm>
            <a:off x="10020799" y="2639342"/>
            <a:ext cx="311888" cy="474921"/>
          </a:xfrm>
          <a:prstGeom prst="mathMultiply">
            <a:avLst/>
          </a:prstGeom>
          <a:solidFill>
            <a:srgbClr val="3C4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23" name="Multiplication 22"/>
          <p:cNvSpPr/>
          <p:nvPr/>
        </p:nvSpPr>
        <p:spPr>
          <a:xfrm>
            <a:off x="11058899" y="2976652"/>
            <a:ext cx="311888" cy="474921"/>
          </a:xfrm>
          <a:prstGeom prst="mathMultiply">
            <a:avLst/>
          </a:prstGeom>
          <a:solidFill>
            <a:srgbClr val="3C4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24" name="Multiplication 23"/>
          <p:cNvSpPr/>
          <p:nvPr/>
        </p:nvSpPr>
        <p:spPr>
          <a:xfrm>
            <a:off x="10533179" y="5776716"/>
            <a:ext cx="311888" cy="474921"/>
          </a:xfrm>
          <a:prstGeom prst="mathMultiply">
            <a:avLst/>
          </a:prstGeom>
          <a:solidFill>
            <a:srgbClr val="3C4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25" name="Multiplication 24"/>
          <p:cNvSpPr/>
          <p:nvPr/>
        </p:nvSpPr>
        <p:spPr>
          <a:xfrm>
            <a:off x="9864855" y="5727097"/>
            <a:ext cx="311888" cy="474921"/>
          </a:xfrm>
          <a:prstGeom prst="mathMultiply">
            <a:avLst/>
          </a:prstGeom>
          <a:solidFill>
            <a:srgbClr val="3C4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26" name="Multiplication 25"/>
          <p:cNvSpPr/>
          <p:nvPr/>
        </p:nvSpPr>
        <p:spPr>
          <a:xfrm>
            <a:off x="10355513" y="5312736"/>
            <a:ext cx="311888" cy="474921"/>
          </a:xfrm>
          <a:prstGeom prst="mathMultiply">
            <a:avLst/>
          </a:prstGeom>
          <a:solidFill>
            <a:srgbClr val="3C4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27" name="Multiplication 26"/>
          <p:cNvSpPr/>
          <p:nvPr/>
        </p:nvSpPr>
        <p:spPr>
          <a:xfrm>
            <a:off x="9827395" y="5245774"/>
            <a:ext cx="311888" cy="474921"/>
          </a:xfrm>
          <a:prstGeom prst="mathMultiply">
            <a:avLst/>
          </a:prstGeom>
          <a:solidFill>
            <a:srgbClr val="3C4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28" name="Multiplication 27"/>
          <p:cNvSpPr/>
          <p:nvPr/>
        </p:nvSpPr>
        <p:spPr>
          <a:xfrm>
            <a:off x="10212204" y="6067837"/>
            <a:ext cx="311888" cy="474921"/>
          </a:xfrm>
          <a:prstGeom prst="mathMultiply">
            <a:avLst/>
          </a:prstGeom>
          <a:solidFill>
            <a:srgbClr val="3C415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29" name="ZoneTexte 28"/>
          <p:cNvSpPr txBox="1"/>
          <p:nvPr/>
        </p:nvSpPr>
        <p:spPr>
          <a:xfrm>
            <a:off x="504208" y="1378083"/>
            <a:ext cx="1542410" cy="502766"/>
          </a:xfrm>
          <a:prstGeom prst="rect">
            <a:avLst/>
          </a:prstGeom>
          <a:noFill/>
        </p:spPr>
        <p:txBody>
          <a:bodyPr wrap="none" rtlCol="0">
            <a:spAutoFit/>
          </a:bodyPr>
          <a:lstStyle/>
          <a:p>
            <a:r>
              <a:rPr lang="fr-FR" sz="2667" b="1" dirty="0"/>
              <a:t>Equipe A</a:t>
            </a:r>
            <a:endParaRPr lang="fr-BE" sz="2667" b="1" dirty="0"/>
          </a:p>
        </p:txBody>
      </p:sp>
      <p:sp>
        <p:nvSpPr>
          <p:cNvPr id="30" name="ZoneTexte 29"/>
          <p:cNvSpPr txBox="1"/>
          <p:nvPr/>
        </p:nvSpPr>
        <p:spPr>
          <a:xfrm>
            <a:off x="443135" y="3965141"/>
            <a:ext cx="1542410" cy="502766"/>
          </a:xfrm>
          <a:prstGeom prst="rect">
            <a:avLst/>
          </a:prstGeom>
          <a:noFill/>
        </p:spPr>
        <p:txBody>
          <a:bodyPr wrap="none" rtlCol="0">
            <a:spAutoFit/>
          </a:bodyPr>
          <a:lstStyle/>
          <a:p>
            <a:r>
              <a:rPr lang="fr-FR" sz="2667" b="1" dirty="0"/>
              <a:t>Equipe B</a:t>
            </a:r>
            <a:endParaRPr lang="fr-BE" sz="2667" b="1" dirty="0"/>
          </a:p>
        </p:txBody>
      </p:sp>
      <p:sp>
        <p:nvSpPr>
          <p:cNvPr id="31" name="ZoneTexte 30"/>
          <p:cNvSpPr txBox="1"/>
          <p:nvPr/>
        </p:nvSpPr>
        <p:spPr>
          <a:xfrm>
            <a:off x="10034140" y="1358725"/>
            <a:ext cx="1572866" cy="502766"/>
          </a:xfrm>
          <a:prstGeom prst="rect">
            <a:avLst/>
          </a:prstGeom>
          <a:noFill/>
        </p:spPr>
        <p:txBody>
          <a:bodyPr wrap="none" rtlCol="0">
            <a:spAutoFit/>
          </a:bodyPr>
          <a:lstStyle/>
          <a:p>
            <a:r>
              <a:rPr lang="fr-FR" sz="2667" b="1" dirty="0"/>
              <a:t>Equipe C</a:t>
            </a:r>
            <a:endParaRPr lang="fr-BE" sz="2667" b="1" dirty="0"/>
          </a:p>
        </p:txBody>
      </p:sp>
      <p:sp>
        <p:nvSpPr>
          <p:cNvPr id="32" name="ZoneTexte 31"/>
          <p:cNvSpPr txBox="1"/>
          <p:nvPr/>
        </p:nvSpPr>
        <p:spPr>
          <a:xfrm>
            <a:off x="10082377" y="3940924"/>
            <a:ext cx="1572866" cy="502766"/>
          </a:xfrm>
          <a:prstGeom prst="rect">
            <a:avLst/>
          </a:prstGeom>
          <a:noFill/>
        </p:spPr>
        <p:txBody>
          <a:bodyPr wrap="none" rtlCol="0">
            <a:spAutoFit/>
          </a:bodyPr>
          <a:lstStyle/>
          <a:p>
            <a:r>
              <a:rPr lang="fr-FR" sz="2667" b="1" dirty="0"/>
              <a:t>Equipe D</a:t>
            </a:r>
            <a:endParaRPr lang="fr-BE" sz="2667" b="1" dirty="0"/>
          </a:p>
        </p:txBody>
      </p:sp>
      <p:sp>
        <p:nvSpPr>
          <p:cNvPr id="33" name="ZoneTexte 32"/>
          <p:cNvSpPr txBox="1"/>
          <p:nvPr/>
        </p:nvSpPr>
        <p:spPr>
          <a:xfrm>
            <a:off x="2140765" y="2522088"/>
            <a:ext cx="2092239" cy="502766"/>
          </a:xfrm>
          <a:prstGeom prst="rect">
            <a:avLst/>
          </a:prstGeom>
          <a:noFill/>
        </p:spPr>
        <p:txBody>
          <a:bodyPr wrap="none" rtlCol="0">
            <a:spAutoFit/>
          </a:bodyPr>
          <a:lstStyle/>
          <a:p>
            <a:r>
              <a:rPr lang="fr-FR" sz="2667" b="1" dirty="0"/>
              <a:t>Monde idéal</a:t>
            </a:r>
            <a:endParaRPr lang="fr-BE" sz="2667" b="1" dirty="0"/>
          </a:p>
        </p:txBody>
      </p:sp>
      <p:sp>
        <p:nvSpPr>
          <p:cNvPr id="34" name="ZoneTexte 33"/>
          <p:cNvSpPr txBox="1"/>
          <p:nvPr/>
        </p:nvSpPr>
        <p:spPr>
          <a:xfrm>
            <a:off x="2316866" y="5359852"/>
            <a:ext cx="944489" cy="502766"/>
          </a:xfrm>
          <a:prstGeom prst="rect">
            <a:avLst/>
          </a:prstGeom>
          <a:noFill/>
        </p:spPr>
        <p:txBody>
          <a:bodyPr wrap="none" rtlCol="0">
            <a:spAutoFit/>
          </a:bodyPr>
          <a:lstStyle/>
          <a:p>
            <a:r>
              <a:rPr lang="fr-FR" sz="2667" b="1" dirty="0"/>
              <a:t>Biais</a:t>
            </a:r>
            <a:endParaRPr lang="fr-BE" sz="2667" b="1" dirty="0"/>
          </a:p>
        </p:txBody>
      </p:sp>
      <p:sp>
        <p:nvSpPr>
          <p:cNvPr id="35" name="ZoneTexte 34"/>
          <p:cNvSpPr txBox="1"/>
          <p:nvPr/>
        </p:nvSpPr>
        <p:spPr>
          <a:xfrm>
            <a:off x="8684583" y="2522088"/>
            <a:ext cx="934871" cy="502766"/>
          </a:xfrm>
          <a:prstGeom prst="rect">
            <a:avLst/>
          </a:prstGeom>
          <a:noFill/>
        </p:spPr>
        <p:txBody>
          <a:bodyPr wrap="none" rtlCol="0">
            <a:spAutoFit/>
          </a:bodyPr>
          <a:lstStyle/>
          <a:p>
            <a:r>
              <a:rPr lang="fr-FR" sz="2667" b="1" dirty="0"/>
              <a:t>Bruit</a:t>
            </a:r>
            <a:endParaRPr lang="fr-BE" sz="2667" b="1" dirty="0"/>
          </a:p>
        </p:txBody>
      </p:sp>
      <p:sp>
        <p:nvSpPr>
          <p:cNvPr id="36" name="ZoneTexte 35"/>
          <p:cNvSpPr txBox="1"/>
          <p:nvPr/>
        </p:nvSpPr>
        <p:spPr>
          <a:xfrm>
            <a:off x="7638682" y="5359852"/>
            <a:ext cx="2063385" cy="502766"/>
          </a:xfrm>
          <a:prstGeom prst="rect">
            <a:avLst/>
          </a:prstGeom>
          <a:noFill/>
        </p:spPr>
        <p:txBody>
          <a:bodyPr wrap="none" rtlCol="0">
            <a:spAutoFit/>
          </a:bodyPr>
          <a:lstStyle/>
          <a:p>
            <a:r>
              <a:rPr lang="fr-FR" sz="2667" b="1" dirty="0"/>
              <a:t>Biais &amp; Bruit</a:t>
            </a:r>
            <a:endParaRPr lang="fr-BE" sz="2667" b="1" dirty="0"/>
          </a:p>
        </p:txBody>
      </p:sp>
      <p:sp>
        <p:nvSpPr>
          <p:cNvPr id="37" name="ZoneTexte 36"/>
          <p:cNvSpPr txBox="1"/>
          <p:nvPr/>
        </p:nvSpPr>
        <p:spPr>
          <a:xfrm>
            <a:off x="3950349" y="3107185"/>
            <a:ext cx="4177411" cy="1938992"/>
          </a:xfrm>
          <a:prstGeom prst="rect">
            <a:avLst/>
          </a:prstGeom>
          <a:noFill/>
        </p:spPr>
        <p:txBody>
          <a:bodyPr wrap="square" rtlCol="0">
            <a:spAutoFit/>
          </a:bodyPr>
          <a:lstStyle/>
          <a:p>
            <a:pPr algn="ctr"/>
            <a:r>
              <a:rPr lang="fr-FR" sz="2400" b="1" dirty="0">
                <a:solidFill>
                  <a:srgbClr val="6F927E"/>
                </a:solidFill>
                <a:latin typeface="Alata"/>
                <a:ea typeface="Alata"/>
                <a:cs typeface="Alata"/>
                <a:sym typeface="Alata"/>
              </a:rPr>
              <a:t>Le biais et le bruit – l’écart systématique et la dispersion aléatoire – sont deux composantes différentes de l’erreur</a:t>
            </a:r>
            <a:endParaRPr lang="fr-BE" sz="2400" b="1" dirty="0">
              <a:solidFill>
                <a:srgbClr val="6F927E"/>
              </a:solidFill>
              <a:latin typeface="Alata"/>
              <a:ea typeface="Alata"/>
              <a:cs typeface="Alata"/>
              <a:sym typeface="Alata"/>
            </a:endParaRPr>
          </a:p>
        </p:txBody>
      </p:sp>
    </p:spTree>
    <p:extLst>
      <p:ext uri="{BB962C8B-B14F-4D97-AF65-F5344CB8AC3E}">
        <p14:creationId xmlns:p14="http://schemas.microsoft.com/office/powerpoint/2010/main" val="2093972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idx="1"/>
          </p:nvPr>
        </p:nvSpPr>
        <p:spPr>
          <a:xfrm>
            <a:off x="7233522" y="1469434"/>
            <a:ext cx="4513409" cy="4841749"/>
          </a:xfrm>
        </p:spPr>
        <p:txBody>
          <a:bodyPr/>
          <a:lstStyle/>
          <a:p>
            <a:pPr marL="203195" indent="0" algn="ctr">
              <a:buNone/>
            </a:pPr>
            <a:r>
              <a:rPr lang="fr-BE" sz="2133" b="1" dirty="0"/>
              <a:t>Recherche en </a:t>
            </a:r>
            <a:r>
              <a:rPr lang="fr-BE" sz="2133" b="1" dirty="0" err="1"/>
              <a:t>dociomologie</a:t>
            </a:r>
            <a:endParaRPr lang="fr-BE" sz="2133" b="1" dirty="0"/>
          </a:p>
          <a:p>
            <a:pPr marL="203195" indent="0" algn="just">
              <a:buNone/>
            </a:pPr>
            <a:endParaRPr lang="fr-BE" dirty="0">
              <a:solidFill>
                <a:srgbClr val="6F927E"/>
              </a:solidFill>
            </a:endParaRPr>
          </a:p>
          <a:p>
            <a:pPr marL="203195" indent="0" algn="just">
              <a:buNone/>
            </a:pPr>
            <a:r>
              <a:rPr lang="fr-BE" b="1" dirty="0">
                <a:solidFill>
                  <a:srgbClr val="6F927E"/>
                </a:solidFill>
              </a:rPr>
              <a:t>Effets de Halo</a:t>
            </a:r>
          </a:p>
          <a:p>
            <a:pPr algn="just"/>
            <a:endParaRPr lang="fr-BE" dirty="0"/>
          </a:p>
          <a:p>
            <a:pPr algn="just"/>
            <a:r>
              <a:rPr lang="fr-BE" dirty="0"/>
              <a:t>Origine ethnique (</a:t>
            </a:r>
            <a:r>
              <a:rPr lang="fr-BE" dirty="0" err="1"/>
              <a:t>Dutrévis</a:t>
            </a:r>
            <a:r>
              <a:rPr lang="fr-BE" dirty="0"/>
              <a:t>, 2015 ; </a:t>
            </a:r>
            <a:r>
              <a:rPr lang="fr-BE" dirty="0" err="1"/>
              <a:t>Sprietsma</a:t>
            </a:r>
            <a:r>
              <a:rPr lang="fr-BE" dirty="0"/>
              <a:t>, 2013)</a:t>
            </a:r>
          </a:p>
          <a:p>
            <a:pPr algn="just"/>
            <a:r>
              <a:rPr lang="fr-BE" dirty="0"/>
              <a:t>SES (</a:t>
            </a:r>
            <a:r>
              <a:rPr lang="fr-BE" dirty="0" err="1"/>
              <a:t>Autin</a:t>
            </a:r>
            <a:r>
              <a:rPr lang="fr-BE" dirty="0"/>
              <a:t> et al., 2019 ; </a:t>
            </a:r>
            <a:r>
              <a:rPr lang="fr-BE" dirty="0" err="1"/>
              <a:t>Rangvid</a:t>
            </a:r>
            <a:r>
              <a:rPr lang="fr-BE" dirty="0"/>
              <a:t>, 2015)</a:t>
            </a:r>
          </a:p>
          <a:p>
            <a:pPr algn="just"/>
            <a:r>
              <a:rPr lang="fr-BE" dirty="0"/>
              <a:t>Niveau d’éducation parentale (</a:t>
            </a:r>
            <a:r>
              <a:rPr lang="fr-BE" dirty="0" err="1"/>
              <a:t>Rangvid</a:t>
            </a:r>
            <a:r>
              <a:rPr lang="fr-BE" dirty="0"/>
              <a:t>, 2015)</a:t>
            </a:r>
          </a:p>
          <a:p>
            <a:pPr algn="just"/>
            <a:r>
              <a:rPr lang="fr-BE" dirty="0"/>
              <a:t>Covid-19 (Baye &amp; Dachet, 2022)</a:t>
            </a:r>
          </a:p>
          <a:p>
            <a:pPr algn="just"/>
            <a:r>
              <a:rPr lang="fr-BE" dirty="0"/>
              <a:t>Genre en mathématiques (Lafontaine &amp; </a:t>
            </a:r>
            <a:r>
              <a:rPr lang="fr-BE" dirty="0" err="1"/>
              <a:t>Monseur</a:t>
            </a:r>
            <a:r>
              <a:rPr lang="fr-BE" dirty="0"/>
              <a:t>, 2009)</a:t>
            </a:r>
          </a:p>
          <a:p>
            <a:pPr algn="just"/>
            <a:endParaRPr lang="fr-BE" dirty="0"/>
          </a:p>
          <a:p>
            <a:pPr marL="203195" indent="0" algn="just">
              <a:buNone/>
            </a:pPr>
            <a:r>
              <a:rPr lang="fr-BE" dirty="0">
                <a:solidFill>
                  <a:srgbClr val="002060"/>
                </a:solidFill>
              </a:rPr>
              <a:t>Les élèves porteurs d’un stéréotype négatif ont tendance à </a:t>
            </a:r>
            <a:r>
              <a:rPr lang="fr-BE">
                <a:solidFill>
                  <a:srgbClr val="002060"/>
                </a:solidFill>
              </a:rPr>
              <a:t>être sous-évalués </a:t>
            </a:r>
            <a:r>
              <a:rPr lang="fr-BE" dirty="0">
                <a:solidFill>
                  <a:srgbClr val="002060"/>
                </a:solidFill>
              </a:rPr>
              <a:t>comparativement à des élèves qui ne sont pas porteurs de ce stéréotype.</a:t>
            </a:r>
          </a:p>
        </p:txBody>
      </p:sp>
      <p:sp>
        <p:nvSpPr>
          <p:cNvPr id="3" name="Titre 2"/>
          <p:cNvSpPr>
            <a:spLocks noGrp="1"/>
          </p:cNvSpPr>
          <p:nvPr>
            <p:ph type="title"/>
          </p:nvPr>
        </p:nvSpPr>
        <p:spPr>
          <a:xfrm>
            <a:off x="959895" y="201355"/>
            <a:ext cx="10272000" cy="1304480"/>
          </a:xfrm>
        </p:spPr>
        <p:txBody>
          <a:bodyPr/>
          <a:lstStyle/>
          <a:p>
            <a:pPr algn="ctr"/>
            <a:r>
              <a:rPr lang="fr-FR" sz="3733" dirty="0"/>
              <a:t>Les biais de l’évaluation sont-ils déterminés par des biais cognitifs généraux ? </a:t>
            </a:r>
          </a:p>
        </p:txBody>
      </p:sp>
      <p:grpSp>
        <p:nvGrpSpPr>
          <p:cNvPr id="4" name="Google Shape;1530;p41"/>
          <p:cNvGrpSpPr/>
          <p:nvPr/>
        </p:nvGrpSpPr>
        <p:grpSpPr>
          <a:xfrm>
            <a:off x="5569400" y="1852779"/>
            <a:ext cx="1053200" cy="3954655"/>
            <a:chOff x="3758400" y="1917409"/>
            <a:chExt cx="789900" cy="2965991"/>
          </a:xfrm>
        </p:grpSpPr>
        <p:sp>
          <p:nvSpPr>
            <p:cNvPr id="5" name="Google Shape;1531;p41"/>
            <p:cNvSpPr/>
            <p:nvPr/>
          </p:nvSpPr>
          <p:spPr>
            <a:xfrm rot="5400000">
              <a:off x="2708550" y="3043650"/>
              <a:ext cx="2889600" cy="7899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121900" tIns="121900" rIns="121900" bIns="121900" anchor="ctr" anchorCtr="0">
              <a:noAutofit/>
            </a:bodyPr>
            <a:lstStyle/>
            <a:p>
              <a:endParaRPr sz="1600">
                <a:latin typeface="Inter Tight"/>
                <a:ea typeface="Inter Tight"/>
                <a:cs typeface="Inter Tight"/>
                <a:sym typeface="Inter Tight"/>
              </a:endParaRPr>
            </a:p>
          </p:txBody>
        </p:sp>
        <p:grpSp>
          <p:nvGrpSpPr>
            <p:cNvPr id="6" name="Google Shape;1532;p41"/>
            <p:cNvGrpSpPr/>
            <p:nvPr/>
          </p:nvGrpSpPr>
          <p:grpSpPr>
            <a:xfrm rot="33868">
              <a:off x="3866461" y="1920236"/>
              <a:ext cx="573775" cy="155376"/>
              <a:chOff x="301275" y="1855975"/>
              <a:chExt cx="7065850" cy="1992000"/>
            </a:xfrm>
          </p:grpSpPr>
          <p:sp>
            <p:nvSpPr>
              <p:cNvPr id="7" name="Google Shape;1533;p41"/>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8" name="Google Shape;1534;p41"/>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9" name="Google Shape;1535;p41"/>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10" name="Google Shape;1536;p41"/>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11" name="Google Shape;1537;p41"/>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12" name="Google Shape;1538;p41"/>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13" name="Google Shape;1539;p41"/>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14" name="Google Shape;1540;p41"/>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15" name="Google Shape;1541;p41"/>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16" name="Google Shape;1542;p41"/>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17" name="Google Shape;1543;p41"/>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18" name="Google Shape;1544;p41"/>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19" name="Google Shape;1545;p41"/>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20" name="Google Shape;1546;p41"/>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21" name="Google Shape;1547;p41"/>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22" name="Google Shape;1548;p41"/>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23" name="Google Shape;1549;p41"/>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24" name="Google Shape;1550;p41"/>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25" name="Google Shape;1551;p41"/>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26" name="Google Shape;1552;p41"/>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27" name="Google Shape;1553;p41"/>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28" name="Google Shape;1554;p41"/>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29" name="Google Shape;1555;p41"/>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30" name="Google Shape;1556;p41"/>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31" name="Google Shape;1557;p41"/>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32" name="Google Shape;1558;p41"/>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33" name="Google Shape;1559;p41"/>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sp>
            <p:nvSpPr>
              <p:cNvPr id="34" name="Google Shape;1560;p41"/>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121900" tIns="121900" rIns="121900" bIns="121900" anchor="ctr" anchorCtr="0">
                <a:noAutofit/>
              </a:bodyPr>
              <a:lstStyle/>
              <a:p>
                <a:endParaRPr sz="2400"/>
              </a:p>
            </p:txBody>
          </p:sp>
        </p:grpSp>
      </p:grpSp>
      <p:grpSp>
        <p:nvGrpSpPr>
          <p:cNvPr id="35" name="Google Shape;1562;p41"/>
          <p:cNvGrpSpPr/>
          <p:nvPr/>
        </p:nvGrpSpPr>
        <p:grpSpPr>
          <a:xfrm>
            <a:off x="5808576" y="2561649"/>
            <a:ext cx="574853" cy="2886755"/>
            <a:chOff x="7094368" y="-502267"/>
            <a:chExt cx="537179" cy="1566165"/>
          </a:xfrm>
        </p:grpSpPr>
        <p:sp>
          <p:nvSpPr>
            <p:cNvPr id="36" name="Google Shape;1563;p41"/>
            <p:cNvSpPr/>
            <p:nvPr/>
          </p:nvSpPr>
          <p:spPr>
            <a:xfrm rot="10800000" flipH="1">
              <a:off x="7295130"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7" name="Google Shape;1564;p41"/>
            <p:cNvSpPr/>
            <p:nvPr/>
          </p:nvSpPr>
          <p:spPr>
            <a:xfrm rot="10800000" flipH="1">
              <a:off x="7495892"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38" name="Google Shape;1565;p41"/>
            <p:cNvSpPr/>
            <p:nvPr/>
          </p:nvSpPr>
          <p:spPr>
            <a:xfrm rot="10800000" flipH="1">
              <a:off x="7094368"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39" name="Espace réservé du texte 1"/>
          <p:cNvSpPr txBox="1">
            <a:spLocks/>
          </p:cNvSpPr>
          <p:nvPr/>
        </p:nvSpPr>
        <p:spPr>
          <a:xfrm>
            <a:off x="500317" y="1469434"/>
            <a:ext cx="4513409" cy="484174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Inter Tight"/>
              <a:buChar char="●"/>
              <a:defRPr sz="1250" b="0" i="0" u="none" strike="noStrike" cap="none">
                <a:solidFill>
                  <a:srgbClr val="434343"/>
                </a:solidFill>
                <a:latin typeface="Inter Tight"/>
                <a:ea typeface="Inter Tight"/>
                <a:cs typeface="Inter Tight"/>
                <a:sym typeface="Inter T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Inter Tight"/>
                <a:ea typeface="Inter Tight"/>
                <a:cs typeface="Inter Tight"/>
                <a:sym typeface="Inter T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400" b="0" i="0" u="none" strike="noStrike" cap="none">
                <a:solidFill>
                  <a:srgbClr val="434343"/>
                </a:solidFill>
                <a:latin typeface="Inter Tight"/>
                <a:ea typeface="Inter Tight"/>
                <a:cs typeface="Inter Tight"/>
                <a:sym typeface="Inter T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400" b="0" i="0" u="none" strike="noStrike" cap="none">
                <a:solidFill>
                  <a:srgbClr val="434343"/>
                </a:solidFill>
                <a:latin typeface="Inter Tight"/>
                <a:ea typeface="Inter Tight"/>
                <a:cs typeface="Inter Tight"/>
                <a:sym typeface="Inter T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400" b="0" i="0" u="none" strike="noStrike" cap="none">
                <a:solidFill>
                  <a:srgbClr val="434343"/>
                </a:solidFill>
                <a:latin typeface="Inter Tight"/>
                <a:ea typeface="Inter Tight"/>
                <a:cs typeface="Inter Tight"/>
                <a:sym typeface="Inter T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400" b="0" i="0" u="none" strike="noStrike" cap="none">
                <a:solidFill>
                  <a:srgbClr val="434343"/>
                </a:solidFill>
                <a:latin typeface="Inter Tight"/>
                <a:ea typeface="Inter Tight"/>
                <a:cs typeface="Inter Tight"/>
                <a:sym typeface="Inter T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400" b="0" i="0" u="none" strike="noStrike" cap="none">
                <a:solidFill>
                  <a:srgbClr val="434343"/>
                </a:solidFill>
                <a:latin typeface="Inter Tight"/>
                <a:ea typeface="Inter Tight"/>
                <a:cs typeface="Inter Tight"/>
                <a:sym typeface="Inter T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400" b="0" i="0" u="none" strike="noStrike" cap="none">
                <a:solidFill>
                  <a:srgbClr val="434343"/>
                </a:solidFill>
                <a:latin typeface="Inter Tight"/>
                <a:ea typeface="Inter Tight"/>
                <a:cs typeface="Inter Tight"/>
                <a:sym typeface="Inter T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400" b="0" i="0" u="none" strike="noStrike" cap="none">
                <a:solidFill>
                  <a:srgbClr val="434343"/>
                </a:solidFill>
                <a:latin typeface="Inter Tight"/>
                <a:ea typeface="Inter Tight"/>
                <a:cs typeface="Inter Tight"/>
                <a:sym typeface="Inter Tight"/>
              </a:defRPr>
            </a:lvl9pPr>
          </a:lstStyle>
          <a:p>
            <a:pPr marL="203195" indent="0" algn="ctr">
              <a:buNone/>
            </a:pPr>
            <a:r>
              <a:rPr lang="fr-BE" sz="2133" b="1" dirty="0"/>
              <a:t>Biais de confirmation</a:t>
            </a:r>
          </a:p>
          <a:p>
            <a:pPr marL="203195" indent="0" algn="ctr">
              <a:buNone/>
            </a:pPr>
            <a:endParaRPr lang="fr-BE" sz="1667" dirty="0"/>
          </a:p>
          <a:p>
            <a:pPr marL="203195" indent="0" algn="just">
              <a:buNone/>
            </a:pPr>
            <a:r>
              <a:rPr lang="fr-BE" sz="1667" b="1" dirty="0">
                <a:solidFill>
                  <a:srgbClr val="6F927E"/>
                </a:solidFill>
              </a:rPr>
              <a:t>Tendance à </a:t>
            </a:r>
            <a:r>
              <a:rPr lang="fr-FR" sz="1667" b="1" dirty="0">
                <a:solidFill>
                  <a:srgbClr val="6F927E"/>
                </a:solidFill>
              </a:rPr>
              <a:t>privilégier les informations et/ou exemples qui confirment nos croyances au détriment de celles qui pourraient les remettre en question (Durand, 2019, 121-135)</a:t>
            </a:r>
          </a:p>
          <a:p>
            <a:pPr marL="203195" indent="0" algn="just">
              <a:buNone/>
            </a:pPr>
            <a:endParaRPr lang="fr-FR" sz="1667" b="1" dirty="0">
              <a:solidFill>
                <a:srgbClr val="6F927E"/>
              </a:solidFill>
            </a:endParaRPr>
          </a:p>
          <a:p>
            <a:pPr algn="just"/>
            <a:r>
              <a:rPr lang="fr-FR" sz="1667" dirty="0"/>
              <a:t>Étude de </a:t>
            </a:r>
            <a:r>
              <a:rPr lang="fr-FR" sz="1667" dirty="0" err="1"/>
              <a:t>Sunstein</a:t>
            </a:r>
            <a:r>
              <a:rPr lang="fr-FR" sz="1667" dirty="0"/>
              <a:t> et al. (2017) sur le réchauffement climatique</a:t>
            </a:r>
          </a:p>
          <a:p>
            <a:pPr marL="203195" indent="0" algn="just">
              <a:buNone/>
            </a:pPr>
            <a:endParaRPr lang="fr-FR" sz="1667" dirty="0"/>
          </a:p>
          <a:p>
            <a:pPr marL="203195" indent="0" algn="just">
              <a:buNone/>
            </a:pPr>
            <a:endParaRPr lang="fr-BE" sz="1667" b="1" dirty="0">
              <a:solidFill>
                <a:srgbClr val="6F927E"/>
              </a:solidFill>
            </a:endParaRPr>
          </a:p>
          <a:p>
            <a:pPr algn="just"/>
            <a:endParaRPr lang="fr-BE" sz="1667" dirty="0"/>
          </a:p>
          <a:p>
            <a:pPr algn="just"/>
            <a:endParaRPr lang="fr-BE" sz="1667" dirty="0"/>
          </a:p>
        </p:txBody>
      </p:sp>
      <p:cxnSp>
        <p:nvCxnSpPr>
          <p:cNvPr id="42" name="Connecteur en arc 41"/>
          <p:cNvCxnSpPr>
            <a:stCxn id="2" idx="2"/>
            <a:endCxn id="39" idx="2"/>
          </p:cNvCxnSpPr>
          <p:nvPr/>
        </p:nvCxnSpPr>
        <p:spPr>
          <a:xfrm rot="5400000">
            <a:off x="6123624" y="2944580"/>
            <a:ext cx="16933" cy="6733205"/>
          </a:xfrm>
          <a:prstGeom prst="curvedConnector3">
            <a:avLst>
              <a:gd name="adj1" fmla="val 1800000"/>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499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25EE6-3E89-C5A6-979B-812203AADFEB}"/>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3C6BEDDF-0510-37AA-EA60-A9E6A8412403}"/>
              </a:ext>
            </a:extLst>
          </p:cNvPr>
          <p:cNvSpPr>
            <a:spLocks noGrp="1"/>
          </p:cNvSpPr>
          <p:nvPr>
            <p:ph type="title"/>
          </p:nvPr>
        </p:nvSpPr>
        <p:spPr>
          <a:xfrm>
            <a:off x="960000" y="94479"/>
            <a:ext cx="10272000" cy="763600"/>
          </a:xfrm>
        </p:spPr>
        <p:txBody>
          <a:bodyPr/>
          <a:lstStyle/>
          <a:p>
            <a:r>
              <a:rPr lang="fr-BE" dirty="0"/>
              <a:t>Étude de </a:t>
            </a:r>
            <a:r>
              <a:rPr lang="fr-BE" dirty="0" err="1"/>
              <a:t>Rangvid</a:t>
            </a:r>
            <a:r>
              <a:rPr lang="fr-BE" dirty="0"/>
              <a:t> (2015)</a:t>
            </a:r>
          </a:p>
        </p:txBody>
      </p:sp>
      <p:sp>
        <p:nvSpPr>
          <p:cNvPr id="2" name="Rectangle 3">
            <a:extLst>
              <a:ext uri="{FF2B5EF4-FFF2-40B4-BE49-F238E27FC236}">
                <a16:creationId xmlns:a16="http://schemas.microsoft.com/office/drawing/2014/main" id="{AA47AE54-DB65-E49D-6ADD-145C49B25A37}"/>
              </a:ext>
            </a:extLst>
          </p:cNvPr>
          <p:cNvSpPr txBox="1">
            <a:spLocks noChangeArrowheads="1"/>
          </p:cNvSpPr>
          <p:nvPr/>
        </p:nvSpPr>
        <p:spPr>
          <a:xfrm>
            <a:off x="2207569" y="1447800"/>
            <a:ext cx="7997867" cy="4800600"/>
          </a:xfrm>
          <a:prstGeom prst="rect">
            <a:avLst/>
          </a:prstGeom>
        </p:spPr>
        <p:txBody>
          <a:bodyPr spcFirstLastPara="1" vert="horz" wrap="square" lIns="91425" tIns="91425" rIns="91425" bIns="91425" rtlCol="0" anchor="t" anchorCtr="0">
            <a:noAutofit/>
          </a:bodyPr>
          <a:lstStyle>
            <a:lvl1pPr marL="609585" lvl="0" indent="-406390" algn="l" defTabSz="914400" rtl="0" eaLnBrk="1" latinLnBrk="0" hangingPunct="1">
              <a:lnSpc>
                <a:spcPct val="100000"/>
              </a:lnSpc>
              <a:spcBef>
                <a:spcPts val="0"/>
              </a:spcBef>
              <a:spcAft>
                <a:spcPts val="0"/>
              </a:spcAft>
              <a:buClr>
                <a:srgbClr val="434343"/>
              </a:buClr>
              <a:buSzPts val="1200"/>
              <a:buFont typeface="Arial" panose="020B0604020202020204" pitchFamily="34" charset="0"/>
              <a:buChar char="●"/>
              <a:defRPr sz="1667" kern="1200">
                <a:solidFill>
                  <a:srgbClr val="434343"/>
                </a:solidFill>
                <a:latin typeface="+mn-lt"/>
                <a:ea typeface="+mn-ea"/>
                <a:cs typeface="+mn-cs"/>
              </a:defRPr>
            </a:lvl1pPr>
            <a:lvl2pPr marL="1219170" lvl="1" indent="-406390" algn="l" defTabSz="914400" rtl="0" eaLnBrk="1" latinLnBrk="0" hangingPunct="1">
              <a:lnSpc>
                <a:spcPct val="115000"/>
              </a:lnSpc>
              <a:spcBef>
                <a:spcPts val="0"/>
              </a:spcBef>
              <a:spcAft>
                <a:spcPts val="0"/>
              </a:spcAft>
              <a:buClr>
                <a:srgbClr val="434343"/>
              </a:buClr>
              <a:buSzPts val="1200"/>
              <a:buFont typeface="Roboto Condensed Light"/>
              <a:buChar char="○"/>
              <a:defRPr sz="2400" kern="1200">
                <a:solidFill>
                  <a:srgbClr val="434343"/>
                </a:solidFill>
                <a:latin typeface="+mn-lt"/>
                <a:ea typeface="+mn-ea"/>
                <a:cs typeface="+mn-cs"/>
              </a:defRPr>
            </a:lvl2pPr>
            <a:lvl3pPr marL="1828754" lvl="2" indent="-406390" algn="l" defTabSz="914400" rtl="0" eaLnBrk="1" latinLnBrk="0" hangingPunct="1">
              <a:lnSpc>
                <a:spcPct val="115000"/>
              </a:lnSpc>
              <a:spcBef>
                <a:spcPts val="2133"/>
              </a:spcBef>
              <a:spcAft>
                <a:spcPts val="0"/>
              </a:spcAft>
              <a:buClr>
                <a:srgbClr val="434343"/>
              </a:buClr>
              <a:buSzPts val="1200"/>
              <a:buFont typeface="Roboto Condensed Light"/>
              <a:buChar char="■"/>
              <a:defRPr sz="2000" kern="1200">
                <a:solidFill>
                  <a:srgbClr val="434343"/>
                </a:solidFill>
                <a:latin typeface="+mn-lt"/>
                <a:ea typeface="+mn-ea"/>
                <a:cs typeface="+mn-cs"/>
              </a:defRPr>
            </a:lvl3pPr>
            <a:lvl4pPr marL="2438339" lvl="3" indent="-406390" algn="l" defTabSz="914400" rtl="0" eaLnBrk="1" latinLnBrk="0" hangingPunct="1">
              <a:lnSpc>
                <a:spcPct val="115000"/>
              </a:lnSpc>
              <a:spcBef>
                <a:spcPts val="2133"/>
              </a:spcBef>
              <a:spcAft>
                <a:spcPts val="0"/>
              </a:spcAft>
              <a:buClr>
                <a:srgbClr val="434343"/>
              </a:buClr>
              <a:buSzPts val="1200"/>
              <a:buFont typeface="Roboto Condensed Light"/>
              <a:buChar char="●"/>
              <a:defRPr sz="1800" kern="1200">
                <a:solidFill>
                  <a:srgbClr val="434343"/>
                </a:solidFill>
                <a:latin typeface="+mn-lt"/>
                <a:ea typeface="+mn-ea"/>
                <a:cs typeface="+mn-cs"/>
              </a:defRPr>
            </a:lvl4pPr>
            <a:lvl5pPr marL="3047924" lvl="4" indent="-406390" algn="l" defTabSz="914400" rtl="0" eaLnBrk="1" latinLnBrk="0" hangingPunct="1">
              <a:lnSpc>
                <a:spcPct val="115000"/>
              </a:lnSpc>
              <a:spcBef>
                <a:spcPts val="2133"/>
              </a:spcBef>
              <a:spcAft>
                <a:spcPts val="0"/>
              </a:spcAft>
              <a:buClr>
                <a:srgbClr val="434343"/>
              </a:buClr>
              <a:buSzPts val="1200"/>
              <a:buFont typeface="Roboto Condensed Light"/>
              <a:buChar char="○"/>
              <a:defRPr sz="1800" kern="1200">
                <a:solidFill>
                  <a:srgbClr val="434343"/>
                </a:solidFill>
                <a:latin typeface="+mn-lt"/>
                <a:ea typeface="+mn-ea"/>
                <a:cs typeface="+mn-cs"/>
              </a:defRPr>
            </a:lvl5pPr>
            <a:lvl6pPr marL="3657509" lvl="5" indent="-406390" algn="l" defTabSz="914400" rtl="0" eaLnBrk="1" latinLnBrk="0" hangingPunct="1">
              <a:lnSpc>
                <a:spcPct val="115000"/>
              </a:lnSpc>
              <a:spcBef>
                <a:spcPts val="2133"/>
              </a:spcBef>
              <a:spcAft>
                <a:spcPts val="0"/>
              </a:spcAft>
              <a:buClr>
                <a:srgbClr val="434343"/>
              </a:buClr>
              <a:buSzPts val="1200"/>
              <a:buFont typeface="Roboto Condensed Light"/>
              <a:buChar char="■"/>
              <a:defRPr sz="1800" kern="1200">
                <a:solidFill>
                  <a:srgbClr val="434343"/>
                </a:solidFill>
                <a:latin typeface="+mn-lt"/>
                <a:ea typeface="+mn-ea"/>
                <a:cs typeface="+mn-cs"/>
              </a:defRPr>
            </a:lvl6pPr>
            <a:lvl7pPr marL="4267093" lvl="6" indent="-406390" algn="l" defTabSz="914400" rtl="0" eaLnBrk="1" latinLnBrk="0" hangingPunct="1">
              <a:lnSpc>
                <a:spcPct val="115000"/>
              </a:lnSpc>
              <a:spcBef>
                <a:spcPts val="2133"/>
              </a:spcBef>
              <a:spcAft>
                <a:spcPts val="0"/>
              </a:spcAft>
              <a:buClr>
                <a:srgbClr val="434343"/>
              </a:buClr>
              <a:buSzPts val="1200"/>
              <a:buFont typeface="Roboto Condensed Light"/>
              <a:buChar char="●"/>
              <a:defRPr sz="1800" kern="1200">
                <a:solidFill>
                  <a:srgbClr val="434343"/>
                </a:solidFill>
                <a:latin typeface="+mn-lt"/>
                <a:ea typeface="+mn-ea"/>
                <a:cs typeface="+mn-cs"/>
              </a:defRPr>
            </a:lvl7pPr>
            <a:lvl8pPr marL="4876678" lvl="7" indent="-406390" algn="l" defTabSz="914400" rtl="0" eaLnBrk="1" latinLnBrk="0" hangingPunct="1">
              <a:lnSpc>
                <a:spcPct val="115000"/>
              </a:lnSpc>
              <a:spcBef>
                <a:spcPts val="2133"/>
              </a:spcBef>
              <a:spcAft>
                <a:spcPts val="0"/>
              </a:spcAft>
              <a:buClr>
                <a:srgbClr val="434343"/>
              </a:buClr>
              <a:buSzPts val="1200"/>
              <a:buFont typeface="Roboto Condensed Light"/>
              <a:buChar char="○"/>
              <a:defRPr sz="1800" kern="1200">
                <a:solidFill>
                  <a:srgbClr val="434343"/>
                </a:solidFill>
                <a:latin typeface="+mn-lt"/>
                <a:ea typeface="+mn-ea"/>
                <a:cs typeface="+mn-cs"/>
              </a:defRPr>
            </a:lvl8pPr>
            <a:lvl9pPr marL="5486263" lvl="8" indent="-406390" algn="l" defTabSz="914400" rtl="0" eaLnBrk="1" latinLnBrk="0" hangingPunct="1">
              <a:lnSpc>
                <a:spcPct val="115000"/>
              </a:lnSpc>
              <a:spcBef>
                <a:spcPts val="2133"/>
              </a:spcBef>
              <a:spcAft>
                <a:spcPts val="2133"/>
              </a:spcAft>
              <a:buClr>
                <a:srgbClr val="434343"/>
              </a:buClr>
              <a:buSzPts val="1200"/>
              <a:buFont typeface="Roboto Condensed Light"/>
              <a:buChar char="■"/>
              <a:defRPr sz="1800" kern="1200">
                <a:solidFill>
                  <a:srgbClr val="434343"/>
                </a:solidFill>
                <a:latin typeface="+mn-lt"/>
                <a:ea typeface="+mn-ea"/>
                <a:cs typeface="+mn-cs"/>
              </a:defRPr>
            </a:lvl9pPr>
          </a:lstStyle>
          <a:p>
            <a:pPr algn="just">
              <a:lnSpc>
                <a:spcPct val="90000"/>
              </a:lnSpc>
              <a:buClr>
                <a:schemeClr val="accent5">
                  <a:lumMod val="75000"/>
                </a:schemeClr>
              </a:buClr>
            </a:pPr>
            <a:r>
              <a:rPr lang="fr-FR" sz="2400" dirty="0"/>
              <a:t>Le chercheur a collecté les notes aux évaluations externes de tous les élèves danois à la fin du tronc commun.</a:t>
            </a:r>
          </a:p>
          <a:p>
            <a:pPr algn="just">
              <a:lnSpc>
                <a:spcPct val="90000"/>
              </a:lnSpc>
              <a:buClr>
                <a:schemeClr val="accent5">
                  <a:lumMod val="75000"/>
                </a:schemeClr>
              </a:buClr>
            </a:pPr>
            <a:r>
              <a:rPr lang="fr-FR" sz="2400" dirty="0"/>
              <a:t>Il a sélectionné un sous-échantillon d’élèves dont la moyenne est de 7.</a:t>
            </a:r>
          </a:p>
          <a:p>
            <a:pPr algn="just">
              <a:lnSpc>
                <a:spcPct val="90000"/>
              </a:lnSpc>
              <a:buClr>
                <a:schemeClr val="accent5">
                  <a:lumMod val="75000"/>
                </a:schemeClr>
              </a:buClr>
            </a:pPr>
            <a:r>
              <a:rPr lang="fr-FR" sz="2400" dirty="0"/>
              <a:t>Il a ensuite comparé les notes d’élèves de niveau de compétence égale au test externe aux notes données par les enseignants.</a:t>
            </a:r>
          </a:p>
          <a:p>
            <a:pPr algn="just">
              <a:lnSpc>
                <a:spcPct val="90000"/>
              </a:lnSpc>
              <a:buClr>
                <a:schemeClr val="accent5">
                  <a:lumMod val="75000"/>
                </a:schemeClr>
              </a:buClr>
            </a:pPr>
            <a:r>
              <a:rPr lang="fr-FR" sz="2400" dirty="0"/>
              <a:t>Il a ensuite comparé les notes en fonction de caractéristiques sociodémographiques: sexe, niveau socioéconomique, statut par rapport à l’immigration.</a:t>
            </a:r>
          </a:p>
        </p:txBody>
      </p:sp>
    </p:spTree>
    <p:extLst>
      <p:ext uri="{BB962C8B-B14F-4D97-AF65-F5344CB8AC3E}">
        <p14:creationId xmlns:p14="http://schemas.microsoft.com/office/powerpoint/2010/main" val="40074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960000" y="94479"/>
            <a:ext cx="10272000" cy="763600"/>
          </a:xfrm>
        </p:spPr>
        <p:txBody>
          <a:bodyPr/>
          <a:lstStyle/>
          <a:p>
            <a:r>
              <a:rPr lang="fr-BE" dirty="0"/>
              <a:t>Étude de </a:t>
            </a:r>
            <a:r>
              <a:rPr lang="fr-BE" dirty="0" err="1"/>
              <a:t>Rangvid</a:t>
            </a:r>
            <a:r>
              <a:rPr lang="fr-BE" dirty="0"/>
              <a:t> (2015)</a:t>
            </a:r>
          </a:p>
        </p:txBody>
      </p:sp>
      <p:sp>
        <p:nvSpPr>
          <p:cNvPr id="6" name="Espace réservé du contenu 2"/>
          <p:cNvSpPr txBox="1">
            <a:spLocks/>
          </p:cNvSpPr>
          <p:nvPr/>
        </p:nvSpPr>
        <p:spPr>
          <a:xfrm>
            <a:off x="-1043103" y="835625"/>
            <a:ext cx="14413673" cy="6201167"/>
          </a:xfrm>
          <a:prstGeom prst="rect">
            <a:avLst/>
          </a:prstGeom>
          <a:noFill/>
          <a:ln>
            <a:noFill/>
          </a:ln>
        </p:spPr>
        <p:txBody>
          <a:bodyPr spcFirstLastPara="1" wrap="square" lIns="121900" tIns="121900" rIns="121900" bIns="121900" anchor="t" anchorCtr="0">
            <a:norm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Inter Tight"/>
              <a:buChar char="●"/>
              <a:defRPr sz="1250" b="0" i="0" u="none" strike="noStrike" cap="none">
                <a:solidFill>
                  <a:srgbClr val="434343"/>
                </a:solidFill>
                <a:latin typeface="Inter Tight"/>
                <a:ea typeface="Inter Tight"/>
                <a:cs typeface="Inter Tight"/>
                <a:sym typeface="Inter Tight"/>
              </a:defRPr>
            </a:lvl1pPr>
            <a:lvl2pPr marL="914400" marR="0" lvl="1" indent="-304800" algn="l" rtl="0">
              <a:lnSpc>
                <a:spcPct val="115000"/>
              </a:lnSpc>
              <a:spcBef>
                <a:spcPts val="0"/>
              </a:spcBef>
              <a:spcAft>
                <a:spcPts val="0"/>
              </a:spcAft>
              <a:buClr>
                <a:srgbClr val="434343"/>
              </a:buClr>
              <a:buSzPts val="1200"/>
              <a:buFont typeface="Roboto Condensed Light"/>
              <a:buChar char="○"/>
              <a:defRPr sz="1400" b="0" i="0" u="none" strike="noStrike" cap="none">
                <a:solidFill>
                  <a:srgbClr val="434343"/>
                </a:solidFill>
                <a:latin typeface="Inter Tight"/>
                <a:ea typeface="Inter Tight"/>
                <a:cs typeface="Inter Tight"/>
                <a:sym typeface="Inter Tight"/>
              </a:defRPr>
            </a:lvl2pPr>
            <a:lvl3pPr marL="1371600" marR="0" lvl="2" indent="-304800" algn="l" rtl="0">
              <a:lnSpc>
                <a:spcPct val="115000"/>
              </a:lnSpc>
              <a:spcBef>
                <a:spcPts val="1600"/>
              </a:spcBef>
              <a:spcAft>
                <a:spcPts val="0"/>
              </a:spcAft>
              <a:buClr>
                <a:srgbClr val="434343"/>
              </a:buClr>
              <a:buSzPts val="1200"/>
              <a:buFont typeface="Roboto Condensed Light"/>
              <a:buChar char="■"/>
              <a:defRPr sz="1400" b="0" i="0" u="none" strike="noStrike" cap="none">
                <a:solidFill>
                  <a:srgbClr val="434343"/>
                </a:solidFill>
                <a:latin typeface="Inter Tight"/>
                <a:ea typeface="Inter Tight"/>
                <a:cs typeface="Inter Tight"/>
                <a:sym typeface="Inter Tight"/>
              </a:defRPr>
            </a:lvl3pPr>
            <a:lvl4pPr marL="1828800" marR="0" lvl="3" indent="-304800" algn="l" rtl="0">
              <a:lnSpc>
                <a:spcPct val="115000"/>
              </a:lnSpc>
              <a:spcBef>
                <a:spcPts val="1600"/>
              </a:spcBef>
              <a:spcAft>
                <a:spcPts val="0"/>
              </a:spcAft>
              <a:buClr>
                <a:srgbClr val="434343"/>
              </a:buClr>
              <a:buSzPts val="1200"/>
              <a:buFont typeface="Roboto Condensed Light"/>
              <a:buChar char="●"/>
              <a:defRPr sz="1400" b="0" i="0" u="none" strike="noStrike" cap="none">
                <a:solidFill>
                  <a:srgbClr val="434343"/>
                </a:solidFill>
                <a:latin typeface="Inter Tight"/>
                <a:ea typeface="Inter Tight"/>
                <a:cs typeface="Inter Tight"/>
                <a:sym typeface="Inter Tight"/>
              </a:defRPr>
            </a:lvl4pPr>
            <a:lvl5pPr marL="2286000" marR="0" lvl="4" indent="-304800" algn="l" rtl="0">
              <a:lnSpc>
                <a:spcPct val="115000"/>
              </a:lnSpc>
              <a:spcBef>
                <a:spcPts val="1600"/>
              </a:spcBef>
              <a:spcAft>
                <a:spcPts val="0"/>
              </a:spcAft>
              <a:buClr>
                <a:srgbClr val="434343"/>
              </a:buClr>
              <a:buSzPts val="1200"/>
              <a:buFont typeface="Roboto Condensed Light"/>
              <a:buChar char="○"/>
              <a:defRPr sz="1400" b="0" i="0" u="none" strike="noStrike" cap="none">
                <a:solidFill>
                  <a:srgbClr val="434343"/>
                </a:solidFill>
                <a:latin typeface="Inter Tight"/>
                <a:ea typeface="Inter Tight"/>
                <a:cs typeface="Inter Tight"/>
                <a:sym typeface="Inter Tight"/>
              </a:defRPr>
            </a:lvl5pPr>
            <a:lvl6pPr marL="2743200" marR="0" lvl="5" indent="-304800" algn="l" rtl="0">
              <a:lnSpc>
                <a:spcPct val="115000"/>
              </a:lnSpc>
              <a:spcBef>
                <a:spcPts val="1600"/>
              </a:spcBef>
              <a:spcAft>
                <a:spcPts val="0"/>
              </a:spcAft>
              <a:buClr>
                <a:srgbClr val="434343"/>
              </a:buClr>
              <a:buSzPts val="1200"/>
              <a:buFont typeface="Roboto Condensed Light"/>
              <a:buChar char="■"/>
              <a:defRPr sz="1400" b="0" i="0" u="none" strike="noStrike" cap="none">
                <a:solidFill>
                  <a:srgbClr val="434343"/>
                </a:solidFill>
                <a:latin typeface="Inter Tight"/>
                <a:ea typeface="Inter Tight"/>
                <a:cs typeface="Inter Tight"/>
                <a:sym typeface="Inter Tight"/>
              </a:defRPr>
            </a:lvl6pPr>
            <a:lvl7pPr marL="3200400" marR="0" lvl="6" indent="-304800" algn="l" rtl="0">
              <a:lnSpc>
                <a:spcPct val="115000"/>
              </a:lnSpc>
              <a:spcBef>
                <a:spcPts val="1600"/>
              </a:spcBef>
              <a:spcAft>
                <a:spcPts val="0"/>
              </a:spcAft>
              <a:buClr>
                <a:srgbClr val="434343"/>
              </a:buClr>
              <a:buSzPts val="1200"/>
              <a:buFont typeface="Roboto Condensed Light"/>
              <a:buChar char="●"/>
              <a:defRPr sz="1400" b="0" i="0" u="none" strike="noStrike" cap="none">
                <a:solidFill>
                  <a:srgbClr val="434343"/>
                </a:solidFill>
                <a:latin typeface="Inter Tight"/>
                <a:ea typeface="Inter Tight"/>
                <a:cs typeface="Inter Tight"/>
                <a:sym typeface="Inter Tight"/>
              </a:defRPr>
            </a:lvl7pPr>
            <a:lvl8pPr marL="3657600" marR="0" lvl="7" indent="-304800" algn="l" rtl="0">
              <a:lnSpc>
                <a:spcPct val="115000"/>
              </a:lnSpc>
              <a:spcBef>
                <a:spcPts val="1600"/>
              </a:spcBef>
              <a:spcAft>
                <a:spcPts val="0"/>
              </a:spcAft>
              <a:buClr>
                <a:srgbClr val="434343"/>
              </a:buClr>
              <a:buSzPts val="1200"/>
              <a:buFont typeface="Roboto Condensed Light"/>
              <a:buChar char="○"/>
              <a:defRPr sz="1400" b="0" i="0" u="none" strike="noStrike" cap="none">
                <a:solidFill>
                  <a:srgbClr val="434343"/>
                </a:solidFill>
                <a:latin typeface="Inter Tight"/>
                <a:ea typeface="Inter Tight"/>
                <a:cs typeface="Inter Tight"/>
                <a:sym typeface="Inter Tight"/>
              </a:defRPr>
            </a:lvl8pPr>
            <a:lvl9pPr marL="4114800" marR="0" lvl="8" indent="-304800" algn="l" rtl="0">
              <a:lnSpc>
                <a:spcPct val="115000"/>
              </a:lnSpc>
              <a:spcBef>
                <a:spcPts val="1600"/>
              </a:spcBef>
              <a:spcAft>
                <a:spcPts val="1600"/>
              </a:spcAft>
              <a:buClr>
                <a:srgbClr val="434343"/>
              </a:buClr>
              <a:buSzPts val="1200"/>
              <a:buFont typeface="Roboto Condensed Light"/>
              <a:buChar char="■"/>
              <a:defRPr sz="1400" b="0" i="0" u="none" strike="noStrike" cap="none">
                <a:solidFill>
                  <a:srgbClr val="434343"/>
                </a:solidFill>
                <a:latin typeface="Inter Tight"/>
                <a:ea typeface="Inter Tight"/>
                <a:cs typeface="Inter Tight"/>
                <a:sym typeface="Inter Tight"/>
              </a:defRPr>
            </a:lvl9pPr>
          </a:lstStyle>
          <a:p>
            <a:pPr marL="0" indent="0" algn="ctr">
              <a:buNone/>
            </a:pPr>
            <a:r>
              <a:rPr lang="fr-FR" sz="1667" dirty="0"/>
              <a:t>Comparaison entre : (1) les données issues des examens étatiques externes (en jaune) et (2) les notes des enseignants </a:t>
            </a:r>
            <a:endParaRPr lang="fr-BE" sz="1667" dirty="0"/>
          </a:p>
        </p:txBody>
      </p:sp>
      <p:pic>
        <p:nvPicPr>
          <p:cNvPr id="8" name="Image 7"/>
          <p:cNvPicPr>
            <a:picLocks noChangeAspect="1"/>
          </p:cNvPicPr>
          <p:nvPr/>
        </p:nvPicPr>
        <p:blipFill>
          <a:blip r:embed="rId3"/>
          <a:stretch>
            <a:fillRect/>
          </a:stretch>
        </p:blipFill>
        <p:spPr>
          <a:xfrm>
            <a:off x="1709719" y="1384203"/>
            <a:ext cx="8978765" cy="5396812"/>
          </a:xfrm>
          <a:prstGeom prst="rect">
            <a:avLst/>
          </a:prstGeom>
        </p:spPr>
      </p:pic>
      <p:sp>
        <p:nvSpPr>
          <p:cNvPr id="9" name="Rectangle 8"/>
          <p:cNvSpPr/>
          <p:nvPr/>
        </p:nvSpPr>
        <p:spPr>
          <a:xfrm>
            <a:off x="3901149" y="3972791"/>
            <a:ext cx="389208" cy="19069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10" name="Rectangle 9"/>
          <p:cNvSpPr/>
          <p:nvPr/>
        </p:nvSpPr>
        <p:spPr>
          <a:xfrm>
            <a:off x="5042193" y="2856301"/>
            <a:ext cx="389208" cy="3025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2400"/>
          </a:p>
        </p:txBody>
      </p:sp>
      <p:sp>
        <p:nvSpPr>
          <p:cNvPr id="11" name="Rectangle 10"/>
          <p:cNvSpPr/>
          <p:nvPr/>
        </p:nvSpPr>
        <p:spPr>
          <a:xfrm>
            <a:off x="6199102" y="4490299"/>
            <a:ext cx="388977" cy="1388684"/>
          </a:xfrm>
          <a:prstGeom prst="rect">
            <a:avLst/>
          </a:prstGeom>
          <a:solidFill>
            <a:srgbClr val="00B05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BE" sz="2400"/>
          </a:p>
        </p:txBody>
      </p:sp>
      <p:sp>
        <p:nvSpPr>
          <p:cNvPr id="12" name="Rectangle 11"/>
          <p:cNvSpPr/>
          <p:nvPr/>
        </p:nvSpPr>
        <p:spPr>
          <a:xfrm>
            <a:off x="7347961" y="2208208"/>
            <a:ext cx="388977" cy="3665416"/>
          </a:xfrm>
          <a:prstGeom prst="rect">
            <a:avLst/>
          </a:prstGeom>
          <a:solidFill>
            <a:srgbClr val="00B05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BE" sz="2400"/>
          </a:p>
        </p:txBody>
      </p:sp>
      <p:cxnSp>
        <p:nvCxnSpPr>
          <p:cNvPr id="13" name="Connecteur droit 12"/>
          <p:cNvCxnSpPr/>
          <p:nvPr/>
        </p:nvCxnSpPr>
        <p:spPr>
          <a:xfrm>
            <a:off x="2383402" y="3060085"/>
            <a:ext cx="801858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496820" y="4224577"/>
            <a:ext cx="388977" cy="1649048"/>
          </a:xfrm>
          <a:prstGeom prst="rect">
            <a:avLst/>
          </a:prstGeom>
          <a:solidFill>
            <a:schemeClr val="tx2">
              <a:lumMod val="50000"/>
            </a:schemeClr>
          </a:solidFill>
          <a:ln>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BE" sz="2400"/>
          </a:p>
        </p:txBody>
      </p:sp>
      <p:sp>
        <p:nvSpPr>
          <p:cNvPr id="15" name="Rectangle 14"/>
          <p:cNvSpPr/>
          <p:nvPr/>
        </p:nvSpPr>
        <p:spPr>
          <a:xfrm>
            <a:off x="9645678" y="3321918"/>
            <a:ext cx="388977" cy="2551708"/>
          </a:xfrm>
          <a:prstGeom prst="rect">
            <a:avLst/>
          </a:prstGeom>
          <a:solidFill>
            <a:schemeClr val="tx2">
              <a:lumMod val="50000"/>
            </a:schemeClr>
          </a:solidFill>
          <a:ln>
            <a:solidFill>
              <a:schemeClr val="tx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BE" sz="2400"/>
          </a:p>
        </p:txBody>
      </p:sp>
    </p:spTree>
    <p:extLst>
      <p:ext uri="{BB962C8B-B14F-4D97-AF65-F5344CB8AC3E}">
        <p14:creationId xmlns:p14="http://schemas.microsoft.com/office/powerpoint/2010/main" val="3366133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24D9-CA4A-5845-0E63-6184DCC759CB}"/>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023B6572-0D5F-BAA6-6EB2-0BCC4A12A692}"/>
              </a:ext>
            </a:extLst>
          </p:cNvPr>
          <p:cNvSpPr>
            <a:spLocks noGrp="1"/>
          </p:cNvSpPr>
          <p:nvPr>
            <p:ph type="title"/>
          </p:nvPr>
        </p:nvSpPr>
        <p:spPr>
          <a:xfrm>
            <a:off x="960000" y="94479"/>
            <a:ext cx="10272000" cy="763600"/>
          </a:xfrm>
        </p:spPr>
        <p:txBody>
          <a:bodyPr/>
          <a:lstStyle/>
          <a:p>
            <a:r>
              <a:rPr lang="fr-BE" dirty="0"/>
              <a:t>Étude de </a:t>
            </a:r>
            <a:r>
              <a:rPr lang="fr-BE" dirty="0" err="1"/>
              <a:t>Rangvid</a:t>
            </a:r>
            <a:r>
              <a:rPr lang="fr-BE" dirty="0"/>
              <a:t> (2015)</a:t>
            </a:r>
          </a:p>
        </p:txBody>
      </p:sp>
      <p:sp>
        <p:nvSpPr>
          <p:cNvPr id="2" name="Rectangle 3">
            <a:extLst>
              <a:ext uri="{FF2B5EF4-FFF2-40B4-BE49-F238E27FC236}">
                <a16:creationId xmlns:a16="http://schemas.microsoft.com/office/drawing/2014/main" id="{F779F5ED-6C8F-706F-C133-6BE785B19F42}"/>
              </a:ext>
            </a:extLst>
          </p:cNvPr>
          <p:cNvSpPr txBox="1">
            <a:spLocks noChangeArrowheads="1"/>
          </p:cNvSpPr>
          <p:nvPr/>
        </p:nvSpPr>
        <p:spPr>
          <a:xfrm>
            <a:off x="2207569" y="1447800"/>
            <a:ext cx="7997867" cy="4800600"/>
          </a:xfrm>
          <a:prstGeom prst="rect">
            <a:avLst/>
          </a:prstGeom>
        </p:spPr>
        <p:txBody>
          <a:bodyPr spcFirstLastPara="1" vert="horz" wrap="square" lIns="91425" tIns="91425" rIns="91425" bIns="91425" rtlCol="0" anchor="t" anchorCtr="0">
            <a:noAutofit/>
          </a:bodyPr>
          <a:lstStyle>
            <a:lvl1pPr marL="609585" lvl="0" indent="-406390" algn="l" defTabSz="914400" rtl="0" eaLnBrk="1" latinLnBrk="0" hangingPunct="1">
              <a:lnSpc>
                <a:spcPct val="100000"/>
              </a:lnSpc>
              <a:spcBef>
                <a:spcPts val="0"/>
              </a:spcBef>
              <a:spcAft>
                <a:spcPts val="0"/>
              </a:spcAft>
              <a:buClr>
                <a:srgbClr val="434343"/>
              </a:buClr>
              <a:buSzPts val="1200"/>
              <a:buFont typeface="Arial" panose="020B0604020202020204" pitchFamily="34" charset="0"/>
              <a:buChar char="●"/>
              <a:defRPr sz="1667" kern="1200">
                <a:solidFill>
                  <a:srgbClr val="434343"/>
                </a:solidFill>
                <a:latin typeface="+mn-lt"/>
                <a:ea typeface="+mn-ea"/>
                <a:cs typeface="+mn-cs"/>
              </a:defRPr>
            </a:lvl1pPr>
            <a:lvl2pPr marL="1219170" lvl="1" indent="-406390" algn="l" defTabSz="914400" rtl="0" eaLnBrk="1" latinLnBrk="0" hangingPunct="1">
              <a:lnSpc>
                <a:spcPct val="115000"/>
              </a:lnSpc>
              <a:spcBef>
                <a:spcPts val="0"/>
              </a:spcBef>
              <a:spcAft>
                <a:spcPts val="0"/>
              </a:spcAft>
              <a:buClr>
                <a:srgbClr val="434343"/>
              </a:buClr>
              <a:buSzPts val="1200"/>
              <a:buFont typeface="Roboto Condensed Light"/>
              <a:buChar char="○"/>
              <a:defRPr sz="2400" kern="1200">
                <a:solidFill>
                  <a:srgbClr val="434343"/>
                </a:solidFill>
                <a:latin typeface="+mn-lt"/>
                <a:ea typeface="+mn-ea"/>
                <a:cs typeface="+mn-cs"/>
              </a:defRPr>
            </a:lvl2pPr>
            <a:lvl3pPr marL="1828754" lvl="2" indent="-406390" algn="l" defTabSz="914400" rtl="0" eaLnBrk="1" latinLnBrk="0" hangingPunct="1">
              <a:lnSpc>
                <a:spcPct val="115000"/>
              </a:lnSpc>
              <a:spcBef>
                <a:spcPts val="2133"/>
              </a:spcBef>
              <a:spcAft>
                <a:spcPts val="0"/>
              </a:spcAft>
              <a:buClr>
                <a:srgbClr val="434343"/>
              </a:buClr>
              <a:buSzPts val="1200"/>
              <a:buFont typeface="Roboto Condensed Light"/>
              <a:buChar char="■"/>
              <a:defRPr sz="2000" kern="1200">
                <a:solidFill>
                  <a:srgbClr val="434343"/>
                </a:solidFill>
                <a:latin typeface="+mn-lt"/>
                <a:ea typeface="+mn-ea"/>
                <a:cs typeface="+mn-cs"/>
              </a:defRPr>
            </a:lvl3pPr>
            <a:lvl4pPr marL="2438339" lvl="3" indent="-406390" algn="l" defTabSz="914400" rtl="0" eaLnBrk="1" latinLnBrk="0" hangingPunct="1">
              <a:lnSpc>
                <a:spcPct val="115000"/>
              </a:lnSpc>
              <a:spcBef>
                <a:spcPts val="2133"/>
              </a:spcBef>
              <a:spcAft>
                <a:spcPts val="0"/>
              </a:spcAft>
              <a:buClr>
                <a:srgbClr val="434343"/>
              </a:buClr>
              <a:buSzPts val="1200"/>
              <a:buFont typeface="Roboto Condensed Light"/>
              <a:buChar char="●"/>
              <a:defRPr sz="1800" kern="1200">
                <a:solidFill>
                  <a:srgbClr val="434343"/>
                </a:solidFill>
                <a:latin typeface="+mn-lt"/>
                <a:ea typeface="+mn-ea"/>
                <a:cs typeface="+mn-cs"/>
              </a:defRPr>
            </a:lvl4pPr>
            <a:lvl5pPr marL="3047924" lvl="4" indent="-406390" algn="l" defTabSz="914400" rtl="0" eaLnBrk="1" latinLnBrk="0" hangingPunct="1">
              <a:lnSpc>
                <a:spcPct val="115000"/>
              </a:lnSpc>
              <a:spcBef>
                <a:spcPts val="2133"/>
              </a:spcBef>
              <a:spcAft>
                <a:spcPts val="0"/>
              </a:spcAft>
              <a:buClr>
                <a:srgbClr val="434343"/>
              </a:buClr>
              <a:buSzPts val="1200"/>
              <a:buFont typeface="Roboto Condensed Light"/>
              <a:buChar char="○"/>
              <a:defRPr sz="1800" kern="1200">
                <a:solidFill>
                  <a:srgbClr val="434343"/>
                </a:solidFill>
                <a:latin typeface="+mn-lt"/>
                <a:ea typeface="+mn-ea"/>
                <a:cs typeface="+mn-cs"/>
              </a:defRPr>
            </a:lvl5pPr>
            <a:lvl6pPr marL="3657509" lvl="5" indent="-406390" algn="l" defTabSz="914400" rtl="0" eaLnBrk="1" latinLnBrk="0" hangingPunct="1">
              <a:lnSpc>
                <a:spcPct val="115000"/>
              </a:lnSpc>
              <a:spcBef>
                <a:spcPts val="2133"/>
              </a:spcBef>
              <a:spcAft>
                <a:spcPts val="0"/>
              </a:spcAft>
              <a:buClr>
                <a:srgbClr val="434343"/>
              </a:buClr>
              <a:buSzPts val="1200"/>
              <a:buFont typeface="Roboto Condensed Light"/>
              <a:buChar char="■"/>
              <a:defRPr sz="1800" kern="1200">
                <a:solidFill>
                  <a:srgbClr val="434343"/>
                </a:solidFill>
                <a:latin typeface="+mn-lt"/>
                <a:ea typeface="+mn-ea"/>
                <a:cs typeface="+mn-cs"/>
              </a:defRPr>
            </a:lvl6pPr>
            <a:lvl7pPr marL="4267093" lvl="6" indent="-406390" algn="l" defTabSz="914400" rtl="0" eaLnBrk="1" latinLnBrk="0" hangingPunct="1">
              <a:lnSpc>
                <a:spcPct val="115000"/>
              </a:lnSpc>
              <a:spcBef>
                <a:spcPts val="2133"/>
              </a:spcBef>
              <a:spcAft>
                <a:spcPts val="0"/>
              </a:spcAft>
              <a:buClr>
                <a:srgbClr val="434343"/>
              </a:buClr>
              <a:buSzPts val="1200"/>
              <a:buFont typeface="Roboto Condensed Light"/>
              <a:buChar char="●"/>
              <a:defRPr sz="1800" kern="1200">
                <a:solidFill>
                  <a:srgbClr val="434343"/>
                </a:solidFill>
                <a:latin typeface="+mn-lt"/>
                <a:ea typeface="+mn-ea"/>
                <a:cs typeface="+mn-cs"/>
              </a:defRPr>
            </a:lvl7pPr>
            <a:lvl8pPr marL="4876678" lvl="7" indent="-406390" algn="l" defTabSz="914400" rtl="0" eaLnBrk="1" latinLnBrk="0" hangingPunct="1">
              <a:lnSpc>
                <a:spcPct val="115000"/>
              </a:lnSpc>
              <a:spcBef>
                <a:spcPts val="2133"/>
              </a:spcBef>
              <a:spcAft>
                <a:spcPts val="0"/>
              </a:spcAft>
              <a:buClr>
                <a:srgbClr val="434343"/>
              </a:buClr>
              <a:buSzPts val="1200"/>
              <a:buFont typeface="Roboto Condensed Light"/>
              <a:buChar char="○"/>
              <a:defRPr sz="1800" kern="1200">
                <a:solidFill>
                  <a:srgbClr val="434343"/>
                </a:solidFill>
                <a:latin typeface="+mn-lt"/>
                <a:ea typeface="+mn-ea"/>
                <a:cs typeface="+mn-cs"/>
              </a:defRPr>
            </a:lvl8pPr>
            <a:lvl9pPr marL="5486263" lvl="8" indent="-406390" algn="l" defTabSz="914400" rtl="0" eaLnBrk="1" latinLnBrk="0" hangingPunct="1">
              <a:lnSpc>
                <a:spcPct val="115000"/>
              </a:lnSpc>
              <a:spcBef>
                <a:spcPts val="2133"/>
              </a:spcBef>
              <a:spcAft>
                <a:spcPts val="2133"/>
              </a:spcAft>
              <a:buClr>
                <a:srgbClr val="434343"/>
              </a:buClr>
              <a:buSzPts val="1200"/>
              <a:buFont typeface="Roboto Condensed Light"/>
              <a:buChar char="■"/>
              <a:defRPr sz="1800" kern="1200">
                <a:solidFill>
                  <a:srgbClr val="434343"/>
                </a:solidFill>
                <a:latin typeface="+mn-lt"/>
                <a:ea typeface="+mn-ea"/>
                <a:cs typeface="+mn-cs"/>
              </a:defRPr>
            </a:lvl9pPr>
          </a:lstStyle>
          <a:p>
            <a:pPr algn="just">
              <a:lnSpc>
                <a:spcPct val="90000"/>
              </a:lnSpc>
              <a:buClr>
                <a:schemeClr val="accent5">
                  <a:lumMod val="75000"/>
                </a:schemeClr>
              </a:buClr>
            </a:pPr>
            <a:r>
              <a:rPr lang="fr-FR" sz="2400" dirty="0"/>
              <a:t>L’étude de </a:t>
            </a:r>
            <a:r>
              <a:rPr lang="fr-FR" sz="2400" dirty="0" err="1"/>
              <a:t>Rangvid</a:t>
            </a:r>
            <a:r>
              <a:rPr lang="fr-FR" sz="2400" dirty="0"/>
              <a:t> montre que les caractéristiques des élèves est biaisée, dans le sens où il y a des sous-évaluations systématiques en fonction des caractéristiques sociodémographiques « défavorables »</a:t>
            </a:r>
          </a:p>
        </p:txBody>
      </p:sp>
    </p:spTree>
    <p:extLst>
      <p:ext uri="{BB962C8B-B14F-4D97-AF65-F5344CB8AC3E}">
        <p14:creationId xmlns:p14="http://schemas.microsoft.com/office/powerpoint/2010/main" val="3918227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BE" dirty="0"/>
              <a:t>Étude de Lafontaine et </a:t>
            </a:r>
            <a:r>
              <a:rPr lang="fr-BE" dirty="0" err="1"/>
              <a:t>Monseur</a:t>
            </a:r>
            <a:r>
              <a:rPr lang="fr-BE" dirty="0"/>
              <a:t> (2009)</a:t>
            </a:r>
          </a:p>
        </p:txBody>
      </p:sp>
    </p:spTree>
    <p:extLst>
      <p:ext uri="{BB962C8B-B14F-4D97-AF65-F5344CB8AC3E}">
        <p14:creationId xmlns:p14="http://schemas.microsoft.com/office/powerpoint/2010/main" val="799960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5" name="Rectangle 3"/>
          <p:cNvSpPr>
            <a:spLocks noGrp="1" noChangeArrowheads="1"/>
          </p:cNvSpPr>
          <p:nvPr>
            <p:ph idx="1"/>
          </p:nvPr>
        </p:nvSpPr>
        <p:spPr>
          <a:xfrm>
            <a:off x="2207569" y="1447800"/>
            <a:ext cx="7997867" cy="4800600"/>
          </a:xfrm>
        </p:spPr>
        <p:txBody>
          <a:bodyPr>
            <a:noAutofit/>
          </a:bodyPr>
          <a:lstStyle/>
          <a:p>
            <a:pPr algn="just">
              <a:lnSpc>
                <a:spcPct val="90000"/>
              </a:lnSpc>
              <a:buClr>
                <a:schemeClr val="accent5">
                  <a:lumMod val="75000"/>
                </a:schemeClr>
              </a:buClr>
            </a:pPr>
            <a:r>
              <a:rPr lang="fr-FR" sz="2400" dirty="0"/>
              <a:t>Quatre copies fictives ont été construites par un professeur de mathématiques expérimenté. Une copie très faible (A, valeur 2/10), une copie assez faible (B, valeur 4/10), une copie moyenne (C, valeur 6/10) et une bonne copie (D, valeur 8/10).  </a:t>
            </a:r>
          </a:p>
          <a:p>
            <a:pPr algn="just">
              <a:lnSpc>
                <a:spcPct val="90000"/>
              </a:lnSpc>
              <a:buClr>
                <a:schemeClr val="accent5">
                  <a:lumMod val="75000"/>
                </a:schemeClr>
              </a:buClr>
            </a:pPr>
            <a:r>
              <a:rPr lang="fr-FR" sz="2400" dirty="0"/>
              <a:t>Lorsque ces copies sont soumises aux évaluateurs, la seule information disponible relative à l’étudiant est un prénom clairement masculin (Bernard et Nicolas) ou féminin (Chloé et Emilie). </a:t>
            </a:r>
          </a:p>
          <a:p>
            <a:pPr algn="just">
              <a:lnSpc>
                <a:spcPct val="90000"/>
              </a:lnSpc>
              <a:buClr>
                <a:schemeClr val="accent5">
                  <a:lumMod val="75000"/>
                </a:schemeClr>
              </a:buClr>
            </a:pPr>
            <a:r>
              <a:rPr lang="fr-FR" sz="2400" dirty="0"/>
              <a:t>Les évaluateurs reçoivent en outre copie de l’exercice valant la note maximale (10/10).</a:t>
            </a:r>
          </a:p>
        </p:txBody>
      </p:sp>
      <p:sp>
        <p:nvSpPr>
          <p:cNvPr id="6" name="Espace réservé du numéro de diapositive 5"/>
          <p:cNvSpPr>
            <a:spLocks noGrp="1"/>
          </p:cNvSpPr>
          <p:nvPr>
            <p:ph type="sldNum" sz="quarter" idx="12"/>
          </p:nvPr>
        </p:nvSpPr>
        <p:spPr/>
        <p:txBody>
          <a:bodyPr/>
          <a:lstStyle/>
          <a:p>
            <a:fld id="{CAF3DA93-3A38-4DEC-B7A4-8A340219B19C}" type="slidenum">
              <a:rPr lang="fr-FR"/>
              <a:pPr/>
              <a:t>9</a:t>
            </a:fld>
            <a:endParaRPr lang="fr-FR"/>
          </a:p>
        </p:txBody>
      </p:sp>
      <p:sp>
        <p:nvSpPr>
          <p:cNvPr id="7" name="Rectangle 2"/>
          <p:cNvSpPr txBox="1">
            <a:spLocks noChangeArrowheads="1"/>
          </p:cNvSpPr>
          <p:nvPr/>
        </p:nvSpPr>
        <p:spPr>
          <a:xfrm>
            <a:off x="1415480" y="332736"/>
            <a:ext cx="9360000" cy="720000"/>
          </a:xfrm>
          <a:prstGeom prst="rect">
            <a:avLst/>
          </a:prstGeom>
          <a:noFill/>
          <a:ln w="28575">
            <a:solidFill>
              <a:schemeClr val="accent5">
                <a:lumMod val="75000"/>
              </a:schemeClr>
            </a:solid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BE" sz="3200" b="1">
                <a:solidFill>
                  <a:schemeClr val="accent5">
                    <a:lumMod val="75000"/>
                  </a:schemeClr>
                </a:solidFill>
                <a:latin typeface="Taffy" pitchFamily="2" charset="0"/>
              </a:rPr>
              <a:t>Méthodologie</a:t>
            </a:r>
            <a:endParaRPr lang="fr-FR" sz="3200" b="1" dirty="0">
              <a:solidFill>
                <a:schemeClr val="accent5">
                  <a:lumMod val="75000"/>
                </a:schemeClr>
              </a:solidFill>
              <a:latin typeface="Taffy" pitchFamily="2" charset="0"/>
            </a:endParaRPr>
          </a:p>
        </p:txBody>
      </p:sp>
    </p:spTree>
    <p:extLst>
      <p:ext uri="{BB962C8B-B14F-4D97-AF65-F5344CB8AC3E}">
        <p14:creationId xmlns:p14="http://schemas.microsoft.com/office/powerpoint/2010/main" val="170260705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TotalTime>
  <Words>1391</Words>
  <Application>Microsoft Office PowerPoint</Application>
  <PresentationFormat>Grand écran</PresentationFormat>
  <Paragraphs>180</Paragraphs>
  <Slides>18</Slides>
  <Notes>11</Notes>
  <HiddenSlides>0</HiddenSlides>
  <MMClips>1</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18</vt:i4>
      </vt:variant>
    </vt:vector>
  </HeadingPairs>
  <TitlesOfParts>
    <vt:vector size="29" baseType="lpstr">
      <vt:lpstr>Alata</vt:lpstr>
      <vt:lpstr>Aptos</vt:lpstr>
      <vt:lpstr>Aptos Display</vt:lpstr>
      <vt:lpstr>Arial</vt:lpstr>
      <vt:lpstr>Avenir Next LT W04 Regular</vt:lpstr>
      <vt:lpstr>Inter Tight</vt:lpstr>
      <vt:lpstr>Roboto Condensed Light</vt:lpstr>
      <vt:lpstr>Symbol</vt:lpstr>
      <vt:lpstr>Taffy</vt:lpstr>
      <vt:lpstr>Wingdings</vt:lpstr>
      <vt:lpstr>Thème Office</vt:lpstr>
      <vt:lpstr>Introduction aux sciences de l’éducation et de la formation (ISEF) PEDA 4021 Complément au chapitre 6 </vt:lpstr>
      <vt:lpstr>Présentation PowerPoint</vt:lpstr>
      <vt:lpstr>Les biais de l’évaluation</vt:lpstr>
      <vt:lpstr>Les biais de l’évaluation sont-ils déterminés par des biais cognitifs généraux ? </vt:lpstr>
      <vt:lpstr>Étude de Rangvid (2015)</vt:lpstr>
      <vt:lpstr>Étude de Rangvid (2015)</vt:lpstr>
      <vt:lpstr>Étude de Rangvid (2015)</vt:lpstr>
      <vt:lpstr>Étude de Lafontaine et Monseur (2009)</vt:lpstr>
      <vt:lpstr>Présentation PowerPoint</vt:lpstr>
      <vt:lpstr>Présentation PowerPoint</vt:lpstr>
      <vt:lpstr>Présentation PowerPoint</vt:lpstr>
      <vt:lpstr>Présentation PowerPoint</vt:lpstr>
      <vt:lpstr>Conclusions de la 1re étude</vt:lpstr>
      <vt:lpstr>Présentation PowerPoint</vt:lpstr>
      <vt:lpstr>Étude de Dachet &amp; Baye (2023)</vt:lpstr>
      <vt:lpstr>Étude de Dachet et al. (2023)</vt:lpstr>
      <vt:lpstr>Les biais de l’évaluation sont-ils déterminés par des biais cognitifs généraux ?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Baye Ariane</dc:creator>
  <cp:lastModifiedBy>Baye Ariane</cp:lastModifiedBy>
  <cp:revision>2</cp:revision>
  <dcterms:created xsi:type="dcterms:W3CDTF">2024-11-21T12:09:10Z</dcterms:created>
  <dcterms:modified xsi:type="dcterms:W3CDTF">2024-11-21T13:29:12Z</dcterms:modified>
</cp:coreProperties>
</file>